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75" r:id="rId2"/>
    <p:sldId id="571" r:id="rId3"/>
    <p:sldId id="562" r:id="rId4"/>
    <p:sldId id="579" r:id="rId5"/>
    <p:sldId id="612" r:id="rId6"/>
    <p:sldId id="599" r:id="rId7"/>
    <p:sldId id="602" r:id="rId8"/>
    <p:sldId id="641" r:id="rId9"/>
    <p:sldId id="594" r:id="rId10"/>
    <p:sldId id="605" r:id="rId11"/>
    <p:sldId id="640" r:id="rId12"/>
    <p:sldId id="611" r:id="rId13"/>
    <p:sldId id="620" r:id="rId14"/>
    <p:sldId id="623" r:id="rId15"/>
    <p:sldId id="618" r:id="rId16"/>
    <p:sldId id="619" r:id="rId17"/>
    <p:sldId id="639" r:id="rId18"/>
    <p:sldId id="634" r:id="rId19"/>
    <p:sldId id="64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33"/>
  </p:normalViewPr>
  <p:slideViewPr>
    <p:cSldViewPr snapToGrid="0" snapToObjects="1">
      <p:cViewPr varScale="1">
        <p:scale>
          <a:sx n="110" d="100"/>
          <a:sy n="110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C2F0-0DF9-4247-84CD-7FD58EB8E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93C0B-F7CD-A14E-A95E-A1240A5B8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D1E43-0DDB-8344-9F7F-8318D3AC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E5452-5A1E-144D-B975-AE7B8369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DB37D-99C0-4444-BC86-BBF891D0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6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FBA6-6F10-4A44-9962-BAA20777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EDDA-6E98-1F4D-959B-7DFA1DED9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AD643-C4FD-2445-B37D-AF80AFA3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70D8-0602-1F40-93ED-F91DE06C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F2989-3BB7-5242-A58F-5C79B67C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321E7-0F3F-E649-A550-9161E929D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3198-0F98-7747-AFB5-00056E190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C1F46-DF3C-364A-B944-F1185C51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2B45F-DC5E-7C4C-95C7-216371C68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2FD20-6B2A-E442-BE05-784182B4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63E7-76C8-ED42-813D-B07454AB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1C00-B64C-F640-BFD1-BEE012AE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2DB9-7B28-D24D-BD47-E183D371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BAFE-009E-164B-9229-640B0AD2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6A68A-9A01-384B-975A-D90039BD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7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2CA2-235F-CB47-9211-15C53812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622C8-3B39-2E42-BA72-6B7E74000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4D95-736A-7B42-9CC2-631F8F2D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7D2E-C405-854F-912C-D51C7B1F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8BBE8-DED9-4C4A-B345-06FC7703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2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039F-589E-9049-894D-106BAF5F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7C4F-7E1F-364E-871E-EC9F5B55B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26384-6C7A-C04B-9F79-818DFFB83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2476E-510D-8343-90BC-C2AF42FC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D8A0-A535-3945-A9BB-79A274BC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B7EB-A66B-AF4A-B7D7-9CA8A3FB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4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E9-4410-FB4C-A87E-A61D18F2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487AA-9AA0-124A-B4CD-102A02DC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781D2-6DDB-FD46-95D3-31D5B5CF5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73242-080C-2440-9D3C-0ECA5E179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ED589-D779-974E-8628-4E64AB715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779F0-7825-9D4B-B50E-2DA673E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9CA36-AF47-504E-BCE8-6E3924EA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888F5-C4F1-0F43-B6AF-4297438D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D1DD-E6D7-4749-B761-8AA7D3F1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F87A2-802C-E548-82CA-3FAEE699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2F7A2-9900-0141-87E2-F4040338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8E26E-D0C2-6E40-AB5A-FA2A8123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FA565-363C-E049-9D2A-E97C944C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786DB-3D84-BA47-BEDF-4FD34072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C6128-47EA-F049-B703-FFE88672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5445-D72E-F34B-8CA1-157F5568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CC0B-C168-2243-AF5A-B381A464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6AA61-1C4A-0D4E-A6B8-A7B3577F3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4F18A-716D-8146-9B4C-59DFEC49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7FB52-F5FE-5C44-AF67-D5502FB3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AE683-F4FE-CF42-B8B9-7C09A8E7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0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E59D-D6D0-DC43-B8CF-CF92364A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8BFBE-DBE1-D849-A89C-320E13235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3A0B2-53A5-5A47-B9E8-32579F71B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1E439-DCF8-DC47-A3CC-A0FB9DDC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27D1B-6746-6A43-89A8-7B6EC99E7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EA92E-A56E-3B4A-8A5C-500D9150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5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63C77-3BB1-AE45-A5BD-F7CB890D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221D5-59C4-C448-BF87-0C0FB3233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B9783-7448-434A-8D3A-610813F65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62C07-CF52-8E4F-A45F-E59E067C190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527-798D-8649-89B2-B4242A21D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A319E-A0AB-594B-B2B9-983F30C04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F698B-C89A-594E-8193-BF59BA46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tiff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Ordinary collisions (with N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or 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) will separate atoms that are just “stuck”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AEA72-5F70-5B44-8286-4BC82A3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797" y="2957414"/>
            <a:ext cx="1262655" cy="100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FFC68-E396-4643-8511-E436150E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3" y="3225432"/>
            <a:ext cx="1262655" cy="1003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2AF9-28C8-5C49-80FC-B09F2F24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9" y="5471490"/>
            <a:ext cx="1285405" cy="993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7E755-22C0-D44E-BFE8-D0DE97D3E164}"/>
              </a:ext>
            </a:extLst>
          </p:cNvPr>
          <p:cNvCxnSpPr/>
          <p:nvPr/>
        </p:nvCxnSpPr>
        <p:spPr>
          <a:xfrm flipH="1">
            <a:off x="644577" y="4407108"/>
            <a:ext cx="299803" cy="9326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3DF43-6E45-AA43-ABB1-ADBFA61A1AD1}"/>
              </a:ext>
            </a:extLst>
          </p:cNvPr>
          <p:cNvCxnSpPr>
            <a:cxnSpLocks/>
          </p:cNvCxnSpPr>
          <p:nvPr/>
        </p:nvCxnSpPr>
        <p:spPr>
          <a:xfrm>
            <a:off x="2773179" y="1737288"/>
            <a:ext cx="2293496" cy="480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B7EF3-E003-A04B-83B9-B59739BE7282}"/>
              </a:ext>
            </a:extLst>
          </p:cNvPr>
          <p:cNvCxnSpPr>
            <a:cxnSpLocks/>
          </p:cNvCxnSpPr>
          <p:nvPr/>
        </p:nvCxnSpPr>
        <p:spPr>
          <a:xfrm flipH="1" flipV="1">
            <a:off x="2663459" y="4830130"/>
            <a:ext cx="449705" cy="537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ECBACC-2C73-1C4B-B632-CDC9EC333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63" b="14426"/>
          <a:stretch/>
        </p:blipFill>
        <p:spPr>
          <a:xfrm>
            <a:off x="5632704" y="2109927"/>
            <a:ext cx="1679723" cy="74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76CF8-415A-6643-BB75-41024ED40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01" t="13163" r="9755" b="14426"/>
          <a:stretch/>
        </p:blipFill>
        <p:spPr>
          <a:xfrm>
            <a:off x="8520282" y="4371490"/>
            <a:ext cx="670015" cy="688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20C06D-3297-0141-B11B-C1703CABB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01" t="13163" r="9755" b="14426"/>
          <a:stretch/>
        </p:blipFill>
        <p:spPr>
          <a:xfrm>
            <a:off x="6307973" y="4004765"/>
            <a:ext cx="670015" cy="68880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6E64CE-E33A-3E4C-B7B8-008E5797B8D0}"/>
              </a:ext>
            </a:extLst>
          </p:cNvPr>
          <p:cNvCxnSpPr>
            <a:cxnSpLocks/>
          </p:cNvCxnSpPr>
          <p:nvPr/>
        </p:nvCxnSpPr>
        <p:spPr>
          <a:xfrm>
            <a:off x="6143381" y="2901415"/>
            <a:ext cx="329184" cy="10595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BD6006-F95B-294A-BFA3-5F7757AA83C8}"/>
              </a:ext>
            </a:extLst>
          </p:cNvPr>
          <p:cNvCxnSpPr>
            <a:cxnSpLocks/>
          </p:cNvCxnSpPr>
          <p:nvPr/>
        </p:nvCxnSpPr>
        <p:spPr>
          <a:xfrm>
            <a:off x="7048366" y="2845009"/>
            <a:ext cx="1452709" cy="156209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485218-AD22-3244-B0DD-F19D876C54FD}"/>
              </a:ext>
            </a:extLst>
          </p:cNvPr>
          <p:cNvCxnSpPr>
            <a:cxnSpLocks/>
          </p:cNvCxnSpPr>
          <p:nvPr/>
        </p:nvCxnSpPr>
        <p:spPr>
          <a:xfrm>
            <a:off x="7309724" y="2739522"/>
            <a:ext cx="1545566" cy="5956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081069-667C-9B4D-B7B2-C8F9952F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04" y="1214251"/>
            <a:ext cx="1262655" cy="100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D6C39F-5186-6042-BF15-A4A398F36E00}"/>
                  </a:ext>
                </a:extLst>
              </p:cNvPr>
              <p:cNvSpPr txBox="1"/>
              <p:nvPr/>
            </p:nvSpPr>
            <p:spPr>
              <a:xfrm>
                <a:off x="5939466" y="1123482"/>
                <a:ext cx="3479355" cy="100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2400" dirty="0"/>
                  <a:t> bond strength for van der Waals sticking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D6C39F-5186-6042-BF15-A4A398F3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466" y="1123482"/>
                <a:ext cx="3479355" cy="1000723"/>
              </a:xfrm>
              <a:prstGeom prst="rect">
                <a:avLst/>
              </a:prstGeom>
              <a:blipFill>
                <a:blip r:embed="rId5"/>
                <a:stretch>
                  <a:fillRect l="-2545" r="-145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7B1255-68B6-5946-AB46-474F9BDE10B7}"/>
                  </a:ext>
                </a:extLst>
              </p:cNvPr>
              <p:cNvSpPr txBox="1"/>
              <p:nvPr/>
            </p:nvSpPr>
            <p:spPr>
              <a:xfrm rot="746377">
                <a:off x="2211342" y="1140969"/>
                <a:ext cx="3530672" cy="79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7B1255-68B6-5946-AB46-474F9BDE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6377">
                <a:off x="2211342" y="1140969"/>
                <a:ext cx="3530672" cy="79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243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3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How Coulomb’s Law plays a role in covalent 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DC0C0-09B8-1C4E-8311-14D4EE84AD76}"/>
              </a:ext>
            </a:extLst>
          </p:cNvPr>
          <p:cNvSpPr txBox="1"/>
          <p:nvPr/>
        </p:nvSpPr>
        <p:spPr>
          <a:xfrm>
            <a:off x="103678" y="1785716"/>
            <a:ext cx="10005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covalent bonding distance; </a:t>
            </a:r>
            <a:r>
              <a:rPr lang="en-US" sz="2400" dirty="0"/>
              <a:t>their shells definitely overlap. A consequence of shell overlap: Electrons in the overlap region (like here) are attracted to </a:t>
            </a:r>
            <a:r>
              <a:rPr lang="en-US" sz="2400" b="1" dirty="0"/>
              <a:t>both</a:t>
            </a:r>
            <a:r>
              <a:rPr lang="en-US" sz="2400" dirty="0"/>
              <a:t> nuclei (“</a:t>
            </a:r>
            <a:r>
              <a:rPr lang="en-US" sz="2400" b="1" dirty="0"/>
              <a:t>cross-Coulombic attraction</a:t>
            </a:r>
            <a:r>
              <a:rPr lang="en-US" sz="2400" dirty="0"/>
              <a:t>”). This means it will </a:t>
            </a:r>
            <a:r>
              <a:rPr lang="en-US" sz="2400" b="1" dirty="0"/>
              <a:t>cost energy to pull them apart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5D8792-E3D2-5542-A567-DE795046D0EE}"/>
              </a:ext>
            </a:extLst>
          </p:cNvPr>
          <p:cNvSpPr txBox="1"/>
          <p:nvPr/>
        </p:nvSpPr>
        <p:spPr>
          <a:xfrm>
            <a:off x="103679" y="721938"/>
            <a:ext cx="6558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two hydrogen atoms are at their </a:t>
            </a:r>
            <a:r>
              <a:rPr lang="en-US" sz="2400" b="1" dirty="0"/>
              <a:t>van der Waals distance </a:t>
            </a:r>
            <a:r>
              <a:rPr lang="en-US" sz="2400" dirty="0"/>
              <a:t>– their shells don’t overlap much.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513708F-799C-2945-85F4-1178CCD7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3" b="14426"/>
          <a:stretch/>
        </p:blipFill>
        <p:spPr>
          <a:xfrm>
            <a:off x="6889820" y="684053"/>
            <a:ext cx="2049101" cy="9067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3F32E6-4D10-2C4B-961F-217BEE112ED3}"/>
              </a:ext>
            </a:extLst>
          </p:cNvPr>
          <p:cNvGrpSpPr/>
          <p:nvPr/>
        </p:nvGrpSpPr>
        <p:grpSpPr>
          <a:xfrm>
            <a:off x="10109443" y="1921264"/>
            <a:ext cx="1530979" cy="932688"/>
            <a:chOff x="9014532" y="1550204"/>
            <a:chExt cx="1530979" cy="93268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34353F-AC19-4A40-B590-8837589D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4532" y="1550204"/>
              <a:ext cx="1227927" cy="93268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8522A8-C6B3-B24A-85BC-2B995E753B82}"/>
                </a:ext>
              </a:extLst>
            </p:cNvPr>
            <p:cNvGrpSpPr/>
            <p:nvPr/>
          </p:nvGrpSpPr>
          <p:grpSpPr>
            <a:xfrm>
              <a:off x="9218286" y="1774413"/>
              <a:ext cx="1327225" cy="472967"/>
              <a:chOff x="9218286" y="1774413"/>
              <a:chExt cx="1327225" cy="47296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EF6A47-DE2B-6241-B2CC-1AAA149A7EBF}"/>
                  </a:ext>
                </a:extLst>
              </p:cNvPr>
              <p:cNvSpPr txBox="1"/>
              <p:nvPr/>
            </p:nvSpPr>
            <p:spPr>
              <a:xfrm>
                <a:off x="9218286" y="1785715"/>
                <a:ext cx="8848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C80E1E-9F7D-BE49-90D0-9CBD50A69DFD}"/>
                  </a:ext>
                </a:extLst>
              </p:cNvPr>
              <p:cNvSpPr txBox="1"/>
              <p:nvPr/>
            </p:nvSpPr>
            <p:spPr>
              <a:xfrm>
                <a:off x="9660694" y="1774413"/>
                <a:ext cx="8848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7B42D0-DE77-6949-BCCB-CD78868A079C}"/>
              </a:ext>
            </a:extLst>
          </p:cNvPr>
          <p:cNvGrpSpPr/>
          <p:nvPr/>
        </p:nvGrpSpPr>
        <p:grpSpPr>
          <a:xfrm>
            <a:off x="7250757" y="912254"/>
            <a:ext cx="1728899" cy="467318"/>
            <a:chOff x="9218286" y="1785715"/>
            <a:chExt cx="1728899" cy="4673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A41955-A74C-6648-9BC5-C6BF00F046F8}"/>
                </a:ext>
              </a:extLst>
            </p:cNvPr>
            <p:cNvSpPr txBox="1"/>
            <p:nvPr/>
          </p:nvSpPr>
          <p:spPr>
            <a:xfrm>
              <a:off x="9218286" y="1785715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2CC41B-6ECC-7047-8022-5C3BD67CF4DB}"/>
                </a:ext>
              </a:extLst>
            </p:cNvPr>
            <p:cNvSpPr txBox="1"/>
            <p:nvPr/>
          </p:nvSpPr>
          <p:spPr>
            <a:xfrm>
              <a:off x="10062368" y="1791368"/>
              <a:ext cx="88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FF324F-FF54-704C-AEBF-61D65F71DF6D}"/>
              </a:ext>
            </a:extLst>
          </p:cNvPr>
          <p:cNvGrpSpPr>
            <a:grpSpLocks noChangeAspect="1"/>
          </p:cNvGrpSpPr>
          <p:nvPr/>
        </p:nvGrpSpPr>
        <p:grpSpPr>
          <a:xfrm>
            <a:off x="2812265" y="5157266"/>
            <a:ext cx="6167391" cy="1565654"/>
            <a:chOff x="913011" y="4301048"/>
            <a:chExt cx="9490290" cy="240920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35F880-2393-924B-A932-C445E36EBC2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3074635" y="5659735"/>
              <a:ext cx="5770488" cy="22314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9A1912-0E5C-1B40-8809-DF3B7443E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8375" y="5130988"/>
              <a:ext cx="5820543" cy="13071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E1D6E0-5241-7F48-81DD-5654699958A8}"/>
                </a:ext>
              </a:extLst>
            </p:cNvPr>
            <p:cNvGrpSpPr/>
            <p:nvPr/>
          </p:nvGrpSpPr>
          <p:grpSpPr>
            <a:xfrm>
              <a:off x="7951503" y="4301048"/>
              <a:ext cx="2451798" cy="2396532"/>
              <a:chOff x="7951503" y="4461468"/>
              <a:chExt cx="2451798" cy="2396532"/>
            </a:xfrm>
          </p:grpSpPr>
          <p:sp>
            <p:nvSpPr>
              <p:cNvPr id="34" name="Donut 33">
                <a:extLst>
                  <a:ext uri="{FF2B5EF4-FFF2-40B4-BE49-F238E27FC236}">
                    <a16:creationId xmlns:a16="http://schemas.microsoft.com/office/drawing/2014/main" id="{7D44DE06-10C0-ED4C-AB72-BAE6F3FA1E3A}"/>
                  </a:ext>
                </a:extLst>
              </p:cNvPr>
              <p:cNvSpPr/>
              <p:nvPr/>
            </p:nvSpPr>
            <p:spPr>
              <a:xfrm>
                <a:off x="7951503" y="4461468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6AA16BF-2220-314C-9789-AFC57C7E3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2740" y="5120994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47D6A5-D665-8A4D-A8D3-C3BC0D877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8762" y="5453399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46DC8C7-E3F5-474C-BD32-E79BE47A4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9634" y="5453399"/>
                <a:ext cx="339395" cy="2498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6BFBE70-C0C1-944F-9B73-0086B02E8BC5}"/>
                </a:ext>
              </a:extLst>
            </p:cNvPr>
            <p:cNvGrpSpPr/>
            <p:nvPr/>
          </p:nvGrpSpPr>
          <p:grpSpPr>
            <a:xfrm>
              <a:off x="913011" y="4313722"/>
              <a:ext cx="2451798" cy="2396532"/>
              <a:chOff x="913011" y="4313722"/>
              <a:chExt cx="2451798" cy="2396532"/>
            </a:xfrm>
          </p:grpSpPr>
          <p:sp>
            <p:nvSpPr>
              <p:cNvPr id="28" name="Donut 27">
                <a:extLst>
                  <a:ext uri="{FF2B5EF4-FFF2-40B4-BE49-F238E27FC236}">
                    <a16:creationId xmlns:a16="http://schemas.microsoft.com/office/drawing/2014/main" id="{23CB8E6C-52A0-3B41-A440-6B7D1936BACE}"/>
                  </a:ext>
                </a:extLst>
              </p:cNvPr>
              <p:cNvSpPr/>
              <p:nvPr/>
            </p:nvSpPr>
            <p:spPr>
              <a:xfrm>
                <a:off x="913011" y="4313722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4617657-C752-2641-B3A5-296765D3A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7825" y="5692381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2E21098-99AB-F043-8B35-AEC14FAF6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410" y="5278734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F592A1A-7C89-F04F-98E3-2EB6D8B6B5C8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328375" y="5635631"/>
                <a:ext cx="389450" cy="2472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2" descr="Related image">
            <a:extLst>
              <a:ext uri="{FF2B5EF4-FFF2-40B4-BE49-F238E27FC236}">
                <a16:creationId xmlns:a16="http://schemas.microsoft.com/office/drawing/2014/main" id="{439FE2B3-906F-CC41-A74F-F0428F848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2"/>
          <a:stretch/>
        </p:blipFill>
        <p:spPr bwMode="auto">
          <a:xfrm>
            <a:off x="4551660" y="3562724"/>
            <a:ext cx="2436770" cy="145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2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A caveat about this picture … the electron cloud is still a cloud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3C1C53-8449-0242-ABC8-2064DCCF51D1}"/>
              </a:ext>
            </a:extLst>
          </p:cNvPr>
          <p:cNvGrpSpPr>
            <a:grpSpLocks noChangeAspect="1"/>
          </p:cNvGrpSpPr>
          <p:nvPr/>
        </p:nvGrpSpPr>
        <p:grpSpPr>
          <a:xfrm>
            <a:off x="826343" y="1450917"/>
            <a:ext cx="5487981" cy="2972557"/>
            <a:chOff x="913011" y="4313722"/>
            <a:chExt cx="4481393" cy="24273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64B037-C5CD-8A45-8910-1BC5606D47BF}"/>
                </a:ext>
              </a:extLst>
            </p:cNvPr>
            <p:cNvGrpSpPr/>
            <p:nvPr/>
          </p:nvGrpSpPr>
          <p:grpSpPr>
            <a:xfrm>
              <a:off x="2931411" y="4344531"/>
              <a:ext cx="2462993" cy="2396532"/>
              <a:chOff x="2931411" y="4504951"/>
              <a:chExt cx="2462993" cy="2396532"/>
            </a:xfrm>
          </p:grpSpPr>
          <p:sp>
            <p:nvSpPr>
              <p:cNvPr id="16" name="Donut 15">
                <a:extLst>
                  <a:ext uri="{FF2B5EF4-FFF2-40B4-BE49-F238E27FC236}">
                    <a16:creationId xmlns:a16="http://schemas.microsoft.com/office/drawing/2014/main" id="{9FCEE7C9-7F33-9041-A88F-EE453BF25A45}"/>
                  </a:ext>
                </a:extLst>
              </p:cNvPr>
              <p:cNvSpPr/>
              <p:nvPr/>
            </p:nvSpPr>
            <p:spPr>
              <a:xfrm>
                <a:off x="2942606" y="4504951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BCC7CCA-FF82-3C46-B1A9-3D2C1FAD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31411" y="5264110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6093E5D-AE94-9346-9E7D-E6D46257F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8605" y="5512716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7589E5-2870-264A-AF4F-F7FFE0324101}"/>
                </a:ext>
              </a:extLst>
            </p:cNvPr>
            <p:cNvGrpSpPr/>
            <p:nvPr/>
          </p:nvGrpSpPr>
          <p:grpSpPr>
            <a:xfrm>
              <a:off x="913011" y="4313722"/>
              <a:ext cx="2451798" cy="2396532"/>
              <a:chOff x="913011" y="4313722"/>
              <a:chExt cx="2451798" cy="2396532"/>
            </a:xfrm>
          </p:grpSpPr>
          <p:sp>
            <p:nvSpPr>
              <p:cNvPr id="12" name="Donut 11">
                <a:extLst>
                  <a:ext uri="{FF2B5EF4-FFF2-40B4-BE49-F238E27FC236}">
                    <a16:creationId xmlns:a16="http://schemas.microsoft.com/office/drawing/2014/main" id="{61989663-0FD4-B340-9BD5-9B2B13EEFDB5}"/>
                  </a:ext>
                </a:extLst>
              </p:cNvPr>
              <p:cNvSpPr/>
              <p:nvPr/>
            </p:nvSpPr>
            <p:spPr>
              <a:xfrm>
                <a:off x="913011" y="4313722"/>
                <a:ext cx="2451798" cy="2396532"/>
              </a:xfrm>
              <a:prstGeom prst="donut">
                <a:avLst>
                  <a:gd name="adj" fmla="val 1094"/>
                </a:avLst>
              </a:prstGeom>
              <a:solidFill>
                <a:srgbClr val="00B0F0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C96EBC8-DA12-0240-940C-10E914DFB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7491" y="5618250"/>
                <a:ext cx="356810" cy="381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14C59A8-DEF5-E942-963C-42B03A142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410" y="5278734"/>
                <a:ext cx="381000" cy="38100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FDF172-5200-F941-8EF6-673CDC2983F9}"/>
              </a:ext>
            </a:extLst>
          </p:cNvPr>
          <p:cNvGrpSpPr/>
          <p:nvPr/>
        </p:nvGrpSpPr>
        <p:grpSpPr>
          <a:xfrm>
            <a:off x="6971166" y="2002824"/>
            <a:ext cx="4650039" cy="830997"/>
            <a:chOff x="8418261" y="1678739"/>
            <a:chExt cx="4650039" cy="83099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B88CDB-8BFD-AB45-8B40-3A49C933A13E}"/>
                </a:ext>
              </a:extLst>
            </p:cNvPr>
            <p:cNvSpPr/>
            <p:nvPr/>
          </p:nvSpPr>
          <p:spPr>
            <a:xfrm>
              <a:off x="8418261" y="1946324"/>
              <a:ext cx="230010" cy="225348"/>
            </a:xfrm>
            <a:prstGeom prst="ellipse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B7473-E921-324B-B9A9-FA68B2D297DE}"/>
                </a:ext>
              </a:extLst>
            </p:cNvPr>
            <p:cNvSpPr txBox="1"/>
            <p:nvPr/>
          </p:nvSpPr>
          <p:spPr>
            <a:xfrm>
              <a:off x="8690708" y="1678739"/>
              <a:ext cx="43775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Slightly more probable position of an electron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26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A caveat about this picture … the electron cloud is still a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5FEB79-4550-F847-979B-E10D5535975B}"/>
              </a:ext>
            </a:extLst>
          </p:cNvPr>
          <p:cNvGrpSpPr>
            <a:grpSpLocks noChangeAspect="1"/>
          </p:cNvGrpSpPr>
          <p:nvPr/>
        </p:nvGrpSpPr>
        <p:grpSpPr>
          <a:xfrm>
            <a:off x="826343" y="1450917"/>
            <a:ext cx="5487981" cy="2972557"/>
            <a:chOff x="3418553" y="1701043"/>
            <a:chExt cx="3722063" cy="201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3C1C53-8449-0242-ABC8-2064DCCF51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8553" y="1701043"/>
              <a:ext cx="3722063" cy="2016050"/>
              <a:chOff x="913011" y="4313722"/>
              <a:chExt cx="4481393" cy="242734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64B037-C5CD-8A45-8910-1BC5606D47BF}"/>
                  </a:ext>
                </a:extLst>
              </p:cNvPr>
              <p:cNvGrpSpPr/>
              <p:nvPr/>
            </p:nvGrpSpPr>
            <p:grpSpPr>
              <a:xfrm>
                <a:off x="2931411" y="4344531"/>
                <a:ext cx="2462993" cy="2396532"/>
                <a:chOff x="2931411" y="4504951"/>
                <a:chExt cx="2462993" cy="2396532"/>
              </a:xfrm>
            </p:grpSpPr>
            <p:sp>
              <p:nvSpPr>
                <p:cNvPr id="16" name="Donut 15">
                  <a:extLst>
                    <a:ext uri="{FF2B5EF4-FFF2-40B4-BE49-F238E27FC236}">
                      <a16:creationId xmlns:a16="http://schemas.microsoft.com/office/drawing/2014/main" id="{9FCEE7C9-7F33-9041-A88F-EE453BF25A45}"/>
                    </a:ext>
                  </a:extLst>
                </p:cNvPr>
                <p:cNvSpPr/>
                <p:nvPr/>
              </p:nvSpPr>
              <p:spPr>
                <a:xfrm>
                  <a:off x="2942606" y="4504951"/>
                  <a:ext cx="2451798" cy="2396532"/>
                </a:xfrm>
                <a:prstGeom prst="donut">
                  <a:avLst>
                    <a:gd name="adj" fmla="val 1094"/>
                  </a:avLst>
                </a:prstGeom>
                <a:solidFill>
                  <a:srgbClr val="00B0F0"/>
                </a:solidFill>
                <a:ln>
                  <a:solidFill>
                    <a:schemeClr val="accent1">
                      <a:shade val="5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BCC7CCA-FF82-3C46-B1A9-3D2C1FAD9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31411" y="5264110"/>
                  <a:ext cx="356810" cy="38100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6093E5D-AE94-9346-9E7D-E6D46257F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8605" y="5512716"/>
                  <a:ext cx="3810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07589E5-2870-264A-AF4F-F7FFE0324101}"/>
                  </a:ext>
                </a:extLst>
              </p:cNvPr>
              <p:cNvGrpSpPr/>
              <p:nvPr/>
            </p:nvGrpSpPr>
            <p:grpSpPr>
              <a:xfrm>
                <a:off x="913011" y="4313722"/>
                <a:ext cx="2451798" cy="2396532"/>
                <a:chOff x="913011" y="4313722"/>
                <a:chExt cx="2451798" cy="2396532"/>
              </a:xfrm>
            </p:grpSpPr>
            <p:sp>
              <p:nvSpPr>
                <p:cNvPr id="12" name="Donut 11">
                  <a:extLst>
                    <a:ext uri="{FF2B5EF4-FFF2-40B4-BE49-F238E27FC236}">
                      <a16:creationId xmlns:a16="http://schemas.microsoft.com/office/drawing/2014/main" id="{61989663-0FD4-B340-9BD5-9B2B13EEFDB5}"/>
                    </a:ext>
                  </a:extLst>
                </p:cNvPr>
                <p:cNvSpPr/>
                <p:nvPr/>
              </p:nvSpPr>
              <p:spPr>
                <a:xfrm>
                  <a:off x="913011" y="4313722"/>
                  <a:ext cx="2451798" cy="2396532"/>
                </a:xfrm>
                <a:prstGeom prst="donut">
                  <a:avLst>
                    <a:gd name="adj" fmla="val 1094"/>
                  </a:avLst>
                </a:prstGeom>
                <a:solidFill>
                  <a:srgbClr val="00B0F0"/>
                </a:solidFill>
                <a:ln>
                  <a:solidFill>
                    <a:schemeClr val="accent1">
                      <a:shade val="50000"/>
                      <a:alpha val="1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C96EBC8-DA12-0240-940C-10E914DFB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7491" y="5618250"/>
                  <a:ext cx="356810" cy="38100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14C59A8-DEF5-E942-963C-42B03A142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8410" y="5278734"/>
                  <a:ext cx="381000" cy="381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D685291-73A6-B348-8FDE-678045EC2939}"/>
                </a:ext>
              </a:extLst>
            </p:cNvPr>
            <p:cNvSpPr/>
            <p:nvPr/>
          </p:nvSpPr>
          <p:spPr>
            <a:xfrm>
              <a:off x="6712915" y="2905125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19C06D-BB48-2D49-B9C2-38620D319FB3}"/>
                </a:ext>
              </a:extLst>
            </p:cNvPr>
            <p:cNvSpPr/>
            <p:nvPr/>
          </p:nvSpPr>
          <p:spPr>
            <a:xfrm>
              <a:off x="6099879" y="323837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5DA8A9-14C1-C44D-A98E-9243F06847BA}"/>
                </a:ext>
              </a:extLst>
            </p:cNvPr>
            <p:cNvSpPr/>
            <p:nvPr/>
          </p:nvSpPr>
          <p:spPr>
            <a:xfrm>
              <a:off x="6296431" y="183893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5D56A1-45D9-2A4B-987E-D49EEB94CEFA}"/>
                </a:ext>
              </a:extLst>
            </p:cNvPr>
            <p:cNvSpPr/>
            <p:nvPr/>
          </p:nvSpPr>
          <p:spPr>
            <a:xfrm>
              <a:off x="3943544" y="2045099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F74AEA-04C3-6B4C-BFBA-C43ADF2EAE29}"/>
                </a:ext>
              </a:extLst>
            </p:cNvPr>
            <p:cNvSpPr/>
            <p:nvPr/>
          </p:nvSpPr>
          <p:spPr>
            <a:xfrm>
              <a:off x="4173554" y="3130473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D57EC3-2E37-B747-B2AC-F102BA13BE14}"/>
                </a:ext>
              </a:extLst>
            </p:cNvPr>
            <p:cNvSpPr/>
            <p:nvPr/>
          </p:nvSpPr>
          <p:spPr>
            <a:xfrm>
              <a:off x="3828995" y="242162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7031CCF-00F7-834D-9BC0-0A508924D007}"/>
                </a:ext>
              </a:extLst>
            </p:cNvPr>
            <p:cNvSpPr/>
            <p:nvPr/>
          </p:nvSpPr>
          <p:spPr>
            <a:xfrm>
              <a:off x="4598688" y="2028723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7CC42A-FF25-7341-83B3-F1D4E2B13EF8}"/>
                </a:ext>
              </a:extLst>
            </p:cNvPr>
            <p:cNvSpPr/>
            <p:nvPr/>
          </p:nvSpPr>
          <p:spPr>
            <a:xfrm>
              <a:off x="4130238" y="2891648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820EAB-CEB8-CB4D-8521-FEE5B82B15BF}"/>
                </a:ext>
              </a:extLst>
            </p:cNvPr>
            <p:cNvSpPr/>
            <p:nvPr/>
          </p:nvSpPr>
          <p:spPr>
            <a:xfrm>
              <a:off x="4553144" y="2654699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57C20BE-A38C-9E4D-AF6E-9A09C78B5D91}"/>
                </a:ext>
              </a:extLst>
            </p:cNvPr>
            <p:cNvSpPr/>
            <p:nvPr/>
          </p:nvSpPr>
          <p:spPr>
            <a:xfrm>
              <a:off x="6066421" y="2244574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43C6C2-D802-854E-B078-3BC70A4B1351}"/>
                </a:ext>
              </a:extLst>
            </p:cNvPr>
            <p:cNvSpPr/>
            <p:nvPr/>
          </p:nvSpPr>
          <p:spPr>
            <a:xfrm>
              <a:off x="5586233" y="2937196"/>
              <a:ext cx="230010" cy="225348"/>
            </a:xfrm>
            <a:prstGeom prst="ellipse">
              <a:avLst/>
            </a:prstGeom>
            <a:solidFill>
              <a:schemeClr val="accent1">
                <a:alpha val="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C21CA8-FA06-E64B-B56F-D244D337276A}"/>
              </a:ext>
            </a:extLst>
          </p:cNvPr>
          <p:cNvGrpSpPr/>
          <p:nvPr/>
        </p:nvGrpSpPr>
        <p:grpSpPr>
          <a:xfrm>
            <a:off x="6971166" y="2002824"/>
            <a:ext cx="4650039" cy="1887841"/>
            <a:chOff x="6971166" y="2002824"/>
            <a:chExt cx="4650039" cy="188784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62BE7FC-60B5-9B43-A70F-557EA9FD0023}"/>
                </a:ext>
              </a:extLst>
            </p:cNvPr>
            <p:cNvGrpSpPr/>
            <p:nvPr/>
          </p:nvGrpSpPr>
          <p:grpSpPr>
            <a:xfrm>
              <a:off x="6971166" y="3429000"/>
              <a:ext cx="4650039" cy="461665"/>
              <a:chOff x="8418261" y="1838936"/>
              <a:chExt cx="4650039" cy="46166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3732ED9-0061-7B43-896D-A5F1167A5F2D}"/>
                  </a:ext>
                </a:extLst>
              </p:cNvPr>
              <p:cNvSpPr/>
              <p:nvPr/>
            </p:nvSpPr>
            <p:spPr>
              <a:xfrm>
                <a:off x="8418261" y="1946324"/>
                <a:ext cx="230010" cy="225348"/>
              </a:xfrm>
              <a:prstGeom prst="ellipse">
                <a:avLst/>
              </a:prstGeom>
              <a:solidFill>
                <a:schemeClr val="accent1">
                  <a:alpha val="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C0651E-347F-D245-91F0-20578806E405}"/>
                  </a:ext>
                </a:extLst>
              </p:cNvPr>
              <p:cNvSpPr txBox="1"/>
              <p:nvPr/>
            </p:nvSpPr>
            <p:spPr>
              <a:xfrm>
                <a:off x="8690708" y="1838936"/>
                <a:ext cx="4377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Possible position of an electron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401BB61-85EF-FD46-A001-2ADF42A04D10}"/>
                </a:ext>
              </a:extLst>
            </p:cNvPr>
            <p:cNvGrpSpPr/>
            <p:nvPr/>
          </p:nvGrpSpPr>
          <p:grpSpPr>
            <a:xfrm>
              <a:off x="6971166" y="2002824"/>
              <a:ext cx="4650039" cy="830997"/>
              <a:chOff x="8418261" y="1678739"/>
              <a:chExt cx="4650039" cy="83099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682C7C4-FF81-9F49-ADB7-0CBAAD50E167}"/>
                  </a:ext>
                </a:extLst>
              </p:cNvPr>
              <p:cNvSpPr/>
              <p:nvPr/>
            </p:nvSpPr>
            <p:spPr>
              <a:xfrm>
                <a:off x="8418261" y="1946324"/>
                <a:ext cx="230010" cy="225348"/>
              </a:xfrm>
              <a:prstGeom prst="ellipse">
                <a:avLst/>
              </a:prstGeom>
              <a:solidFill>
                <a:schemeClr val="accent1">
                  <a:alpha val="3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4C0C0A-6CD6-DE4C-93F4-CAD61ADF7529}"/>
                  </a:ext>
                </a:extLst>
              </p:cNvPr>
              <p:cNvSpPr txBox="1"/>
              <p:nvPr/>
            </p:nvSpPr>
            <p:spPr>
              <a:xfrm>
                <a:off x="8690708" y="1678739"/>
                <a:ext cx="43775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Slightly more probable position of an electron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2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3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Cross-Coulombic attractions require unfilled shells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05FB8-98BB-0846-BB4F-9B8A00A42166}"/>
              </a:ext>
            </a:extLst>
          </p:cNvPr>
          <p:cNvSpPr txBox="1"/>
          <p:nvPr/>
        </p:nvSpPr>
        <p:spPr>
          <a:xfrm>
            <a:off x="5706866" y="1136065"/>
            <a:ext cx="5503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Since each of these H-atoms has an </a:t>
            </a:r>
            <a:r>
              <a:rPr lang="en-US" sz="2400" b="1" dirty="0"/>
              <a:t>unfilled shell</a:t>
            </a:r>
            <a:r>
              <a:rPr lang="en-US" sz="2400" dirty="0"/>
              <a:t>, an electron from the other H-atom </a:t>
            </a:r>
            <a:r>
              <a:rPr lang="en-US" sz="2400" b="1" dirty="0"/>
              <a:t>has access to that 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6282C5-AD38-FD49-B93E-43B13C6146BE}"/>
              </a:ext>
            </a:extLst>
          </p:cNvPr>
          <p:cNvGrpSpPr/>
          <p:nvPr/>
        </p:nvGrpSpPr>
        <p:grpSpPr>
          <a:xfrm>
            <a:off x="2020384" y="1136065"/>
            <a:ext cx="2555881" cy="1784347"/>
            <a:chOff x="8350501" y="489375"/>
            <a:chExt cx="2555881" cy="17843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F962BE0-1C9D-1C46-9B28-17049B7A08C4}"/>
                </a:ext>
              </a:extLst>
            </p:cNvPr>
            <p:cNvGrpSpPr/>
            <p:nvPr/>
          </p:nvGrpSpPr>
          <p:grpSpPr>
            <a:xfrm>
              <a:off x="8350501" y="489375"/>
              <a:ext cx="2555881" cy="1784347"/>
              <a:chOff x="310869" y="1788230"/>
              <a:chExt cx="2555881" cy="1784347"/>
            </a:xfrm>
          </p:grpSpPr>
          <p:pic>
            <p:nvPicPr>
              <p:cNvPr id="33" name="Picture 4" descr="Electron Orbital - Key Stage Wiki">
                <a:extLst>
                  <a:ext uri="{FF2B5EF4-FFF2-40B4-BE49-F238E27FC236}">
                    <a16:creationId xmlns:a16="http://schemas.microsoft.com/office/drawing/2014/main" id="{54450542-E35D-9344-8BEF-DEEA346E4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" t="13447" r="86297" b="63510"/>
              <a:stretch/>
            </p:blipFill>
            <p:spPr bwMode="auto">
              <a:xfrm>
                <a:off x="1279251" y="1840852"/>
                <a:ext cx="1587499" cy="1731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Electron Orbital - Key Stage Wiki">
                <a:extLst>
                  <a:ext uri="{FF2B5EF4-FFF2-40B4-BE49-F238E27FC236}">
                    <a16:creationId xmlns:a16="http://schemas.microsoft.com/office/drawing/2014/main" id="{AE4C0E59-EA17-8D49-9BA6-C165011A94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" t="13447" r="86297" b="63510"/>
              <a:stretch/>
            </p:blipFill>
            <p:spPr bwMode="auto">
              <a:xfrm>
                <a:off x="310869" y="1788230"/>
                <a:ext cx="1587499" cy="1731725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F038F5-491B-D54C-81E4-9A858165F534}"/>
                </a:ext>
              </a:extLst>
            </p:cNvPr>
            <p:cNvGrpSpPr/>
            <p:nvPr/>
          </p:nvGrpSpPr>
          <p:grpSpPr>
            <a:xfrm>
              <a:off x="8755902" y="762482"/>
              <a:ext cx="1561466" cy="634902"/>
              <a:chOff x="4662078" y="711541"/>
              <a:chExt cx="1561466" cy="634902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B6B9E2B-8BC8-8444-ADD5-FC402DA34F25}"/>
                  </a:ext>
                </a:extLst>
              </p:cNvPr>
              <p:cNvSpPr/>
              <p:nvPr/>
            </p:nvSpPr>
            <p:spPr>
              <a:xfrm>
                <a:off x="4662078" y="711541"/>
                <a:ext cx="1243422" cy="596006"/>
              </a:xfrm>
              <a:prstGeom prst="arc">
                <a:avLst>
                  <a:gd name="adj1" fmla="val 15113534"/>
                  <a:gd name="adj2" fmla="val 0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FEFF887-4F1B-EB42-900D-6F3D37D2DB36}"/>
                  </a:ext>
                </a:extLst>
              </p:cNvPr>
              <p:cNvSpPr/>
              <p:nvPr/>
            </p:nvSpPr>
            <p:spPr>
              <a:xfrm flipH="1">
                <a:off x="5079366" y="728926"/>
                <a:ext cx="1144178" cy="617517"/>
              </a:xfrm>
              <a:prstGeom prst="arc">
                <a:avLst>
                  <a:gd name="adj1" fmla="val 15113534"/>
                  <a:gd name="adj2" fmla="val 0"/>
                </a:avLst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44709A2B-0FAD-6B49-A74C-CB0DCFF4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30" y="3541798"/>
            <a:ext cx="3976873" cy="10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6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3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Cross-Coulombic attractions require unfilled shells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B0DF93-1BFE-594B-8212-869C74985133}"/>
              </a:ext>
            </a:extLst>
          </p:cNvPr>
          <p:cNvGrpSpPr/>
          <p:nvPr/>
        </p:nvGrpSpPr>
        <p:grpSpPr>
          <a:xfrm>
            <a:off x="2448868" y="938922"/>
            <a:ext cx="9400333" cy="3343775"/>
            <a:chOff x="3999372" y="2900244"/>
            <a:chExt cx="9400333" cy="33437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9CF282-F113-2040-A7AB-470FA4AE61F7}"/>
                </a:ext>
              </a:extLst>
            </p:cNvPr>
            <p:cNvGrpSpPr/>
            <p:nvPr/>
          </p:nvGrpSpPr>
          <p:grpSpPr>
            <a:xfrm rot="18103286">
              <a:off x="4243997" y="2832640"/>
              <a:ext cx="1587499" cy="1731725"/>
              <a:chOff x="5758240" y="2900244"/>
              <a:chExt cx="1587499" cy="1731725"/>
            </a:xfrm>
          </p:grpSpPr>
          <p:pic>
            <p:nvPicPr>
              <p:cNvPr id="46" name="Picture 4" descr="Electron Orbital - Key Stage Wiki">
                <a:extLst>
                  <a:ext uri="{FF2B5EF4-FFF2-40B4-BE49-F238E27FC236}">
                    <a16:creationId xmlns:a16="http://schemas.microsoft.com/office/drawing/2014/main" id="{9655F5A6-6C87-D74D-B7E1-2238DAADB6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" t="13447" r="86297" b="63510"/>
              <a:stretch/>
            </p:blipFill>
            <p:spPr bwMode="auto">
              <a:xfrm>
                <a:off x="5758240" y="2900244"/>
                <a:ext cx="1587499" cy="1731725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BB4EA1E-9085-9C41-BC86-357E14F417A1}"/>
                  </a:ext>
                </a:extLst>
              </p:cNvPr>
              <p:cNvGrpSpPr/>
              <p:nvPr/>
            </p:nvGrpSpPr>
            <p:grpSpPr>
              <a:xfrm rot="17788753">
                <a:off x="5938392" y="3263645"/>
                <a:ext cx="1079507" cy="677358"/>
                <a:chOff x="5035642" y="759648"/>
                <a:chExt cx="1144178" cy="677358"/>
              </a:xfrm>
            </p:grpSpPr>
            <p:sp>
              <p:nvSpPr>
                <p:cNvPr id="48" name="Arc 47">
                  <a:extLst>
                    <a:ext uri="{FF2B5EF4-FFF2-40B4-BE49-F238E27FC236}">
                      <a16:creationId xmlns:a16="http://schemas.microsoft.com/office/drawing/2014/main" id="{72F140AA-F98E-8745-B129-3596C3DB2CF3}"/>
                    </a:ext>
                  </a:extLst>
                </p:cNvPr>
                <p:cNvSpPr/>
                <p:nvPr/>
              </p:nvSpPr>
              <p:spPr>
                <a:xfrm>
                  <a:off x="5200104" y="841000"/>
                  <a:ext cx="711508" cy="596006"/>
                </a:xfrm>
                <a:prstGeom prst="arc">
                  <a:avLst>
                    <a:gd name="adj1" fmla="val 11815854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68C7D297-F002-2949-A73A-6D98338026BF}"/>
                    </a:ext>
                  </a:extLst>
                </p:cNvPr>
                <p:cNvSpPr/>
                <p:nvPr/>
              </p:nvSpPr>
              <p:spPr>
                <a:xfrm flipH="1">
                  <a:off x="5035642" y="759648"/>
                  <a:ext cx="1144178" cy="617517"/>
                </a:xfrm>
                <a:prstGeom prst="arc">
                  <a:avLst>
                    <a:gd name="adj1" fmla="val 12467470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C4CE7E-2D55-BC4D-B585-1180DB1CDDEB}"/>
                </a:ext>
              </a:extLst>
            </p:cNvPr>
            <p:cNvGrpSpPr/>
            <p:nvPr/>
          </p:nvGrpSpPr>
          <p:grpSpPr>
            <a:xfrm rot="13114626">
              <a:off x="3999372" y="4479940"/>
              <a:ext cx="1587499" cy="1731725"/>
              <a:chOff x="5758240" y="2900244"/>
              <a:chExt cx="1587499" cy="1731725"/>
            </a:xfrm>
          </p:grpSpPr>
          <p:pic>
            <p:nvPicPr>
              <p:cNvPr id="51" name="Picture 4" descr="Electron Orbital - Key Stage Wiki">
                <a:extLst>
                  <a:ext uri="{FF2B5EF4-FFF2-40B4-BE49-F238E27FC236}">
                    <a16:creationId xmlns:a16="http://schemas.microsoft.com/office/drawing/2014/main" id="{A097C9EC-6BDD-8F45-B041-171483D877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 amt="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" t="13447" r="86297" b="63510"/>
              <a:stretch/>
            </p:blipFill>
            <p:spPr bwMode="auto">
              <a:xfrm>
                <a:off x="5758240" y="2900244"/>
                <a:ext cx="1587499" cy="1731725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220B1CE-3960-AD4B-9D85-6717BC1DCDD2}"/>
                  </a:ext>
                </a:extLst>
              </p:cNvPr>
              <p:cNvGrpSpPr/>
              <p:nvPr/>
            </p:nvGrpSpPr>
            <p:grpSpPr>
              <a:xfrm rot="17788753">
                <a:off x="5938392" y="3263645"/>
                <a:ext cx="1079507" cy="677358"/>
                <a:chOff x="5035642" y="759648"/>
                <a:chExt cx="1144178" cy="677358"/>
              </a:xfrm>
            </p:grpSpPr>
            <p:sp>
              <p:nvSpPr>
                <p:cNvPr id="53" name="Arc 52">
                  <a:extLst>
                    <a:ext uri="{FF2B5EF4-FFF2-40B4-BE49-F238E27FC236}">
                      <a16:creationId xmlns:a16="http://schemas.microsoft.com/office/drawing/2014/main" id="{C043A9C3-D066-1046-87C5-56E9101F56B4}"/>
                    </a:ext>
                  </a:extLst>
                </p:cNvPr>
                <p:cNvSpPr/>
                <p:nvPr/>
              </p:nvSpPr>
              <p:spPr>
                <a:xfrm>
                  <a:off x="5200104" y="841000"/>
                  <a:ext cx="711508" cy="596006"/>
                </a:xfrm>
                <a:prstGeom prst="arc">
                  <a:avLst>
                    <a:gd name="adj1" fmla="val 11815854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AFA3261C-F509-634C-84DE-A57DA566EF3D}"/>
                    </a:ext>
                  </a:extLst>
                </p:cNvPr>
                <p:cNvSpPr/>
                <p:nvPr/>
              </p:nvSpPr>
              <p:spPr>
                <a:xfrm flipH="1">
                  <a:off x="5035642" y="759648"/>
                  <a:ext cx="1144178" cy="617517"/>
                </a:xfrm>
                <a:prstGeom prst="arc">
                  <a:avLst>
                    <a:gd name="adj1" fmla="val 12467470"/>
                    <a:gd name="adj2" fmla="val 0"/>
                  </a:avLst>
                </a:prstGeom>
                <a:ln w="3810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8DE70B-56C5-C946-9B1F-825A033AF0AD}"/>
                </a:ext>
              </a:extLst>
            </p:cNvPr>
            <p:cNvGrpSpPr/>
            <p:nvPr/>
          </p:nvGrpSpPr>
          <p:grpSpPr>
            <a:xfrm>
              <a:off x="4753364" y="2900244"/>
              <a:ext cx="8646341" cy="3343775"/>
              <a:chOff x="4753364" y="2900244"/>
              <a:chExt cx="8646341" cy="3343775"/>
            </a:xfrm>
          </p:grpSpPr>
          <p:pic>
            <p:nvPicPr>
              <p:cNvPr id="35" name="Picture 4" descr="Electron Orbital - Key Stage Wiki">
                <a:extLst>
                  <a:ext uri="{FF2B5EF4-FFF2-40B4-BE49-F238E27FC236}">
                    <a16:creationId xmlns:a16="http://schemas.microsoft.com/office/drawing/2014/main" id="{855FC1AA-2318-D245-88EF-F917B0AF19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05" t="41399" r="47879" b="32614"/>
              <a:stretch/>
            </p:blipFill>
            <p:spPr bwMode="auto">
              <a:xfrm>
                <a:off x="4753364" y="3576263"/>
                <a:ext cx="2009753" cy="2111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25DD2EF-F52F-1C4F-89A1-74AA841E7DB0}"/>
                  </a:ext>
                </a:extLst>
              </p:cNvPr>
              <p:cNvGrpSpPr/>
              <p:nvPr/>
            </p:nvGrpSpPr>
            <p:grpSpPr>
              <a:xfrm>
                <a:off x="5758240" y="2900244"/>
                <a:ext cx="1587499" cy="1731725"/>
                <a:chOff x="5758240" y="2900244"/>
                <a:chExt cx="1587499" cy="1731725"/>
              </a:xfrm>
            </p:grpSpPr>
            <p:pic>
              <p:nvPicPr>
                <p:cNvPr id="41" name="Picture 4" descr="Electron Orbital - Key Stage Wiki">
                  <a:extLst>
                    <a:ext uri="{FF2B5EF4-FFF2-40B4-BE49-F238E27FC236}">
                      <a16:creationId xmlns:a16="http://schemas.microsoft.com/office/drawing/2014/main" id="{5CECBE0F-867D-C240-A012-D260E812B8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alphaModFix amt="51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" t="13447" r="86297" b="63510"/>
                <a:stretch/>
              </p:blipFill>
              <p:spPr bwMode="auto">
                <a:xfrm>
                  <a:off x="5758240" y="2900244"/>
                  <a:ext cx="1587499" cy="1731725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</p:pic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00961214-4F4E-8845-842F-59E957D8B547}"/>
                    </a:ext>
                  </a:extLst>
                </p:cNvPr>
                <p:cNvGrpSpPr/>
                <p:nvPr/>
              </p:nvGrpSpPr>
              <p:grpSpPr>
                <a:xfrm rot="17788753">
                  <a:off x="5938392" y="3263645"/>
                  <a:ext cx="1079507" cy="677358"/>
                  <a:chOff x="5035642" y="759648"/>
                  <a:chExt cx="1144178" cy="677358"/>
                </a:xfrm>
              </p:grpSpPr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2C26D98C-A330-B243-9CD2-421419918C5E}"/>
                      </a:ext>
                    </a:extLst>
                  </p:cNvPr>
                  <p:cNvSpPr/>
                  <p:nvPr/>
                </p:nvSpPr>
                <p:spPr>
                  <a:xfrm>
                    <a:off x="5200104" y="841000"/>
                    <a:ext cx="711508" cy="596006"/>
                  </a:xfrm>
                  <a:prstGeom prst="arc">
                    <a:avLst>
                      <a:gd name="adj1" fmla="val 11815854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0D43CDC5-BF7C-C444-B152-371E1AF8A30D}"/>
                      </a:ext>
                    </a:extLst>
                  </p:cNvPr>
                  <p:cNvSpPr/>
                  <p:nvPr/>
                </p:nvSpPr>
                <p:spPr>
                  <a:xfrm flipH="1">
                    <a:off x="5035642" y="759648"/>
                    <a:ext cx="1144178" cy="617517"/>
                  </a:xfrm>
                  <a:prstGeom prst="arc">
                    <a:avLst>
                      <a:gd name="adj1" fmla="val 12467470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A9036A-1A8C-5F4F-B7B3-F607019EE660}"/>
                  </a:ext>
                </a:extLst>
              </p:cNvPr>
              <p:cNvGrpSpPr/>
              <p:nvPr/>
            </p:nvGrpSpPr>
            <p:grpSpPr>
              <a:xfrm rot="7432052">
                <a:off x="5769951" y="4584407"/>
                <a:ext cx="1587499" cy="1731725"/>
                <a:chOff x="5758240" y="2900244"/>
                <a:chExt cx="1587499" cy="1731725"/>
              </a:xfrm>
            </p:grpSpPr>
            <p:pic>
              <p:nvPicPr>
                <p:cNvPr id="56" name="Picture 4" descr="Electron Orbital - Key Stage Wiki">
                  <a:extLst>
                    <a:ext uri="{FF2B5EF4-FFF2-40B4-BE49-F238E27FC236}">
                      <a16:creationId xmlns:a16="http://schemas.microsoft.com/office/drawing/2014/main" id="{F40BD666-FEF1-0E40-9D3B-EAD536E97A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alphaModFix amt="51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" t="13447" r="86297" b="63510"/>
                <a:stretch/>
              </p:blipFill>
              <p:spPr bwMode="auto">
                <a:xfrm>
                  <a:off x="5758240" y="2900244"/>
                  <a:ext cx="1587499" cy="1731725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</p:pic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835240D-757B-1E4D-9021-6A5C4F0DFBFB}"/>
                    </a:ext>
                  </a:extLst>
                </p:cNvPr>
                <p:cNvGrpSpPr/>
                <p:nvPr/>
              </p:nvGrpSpPr>
              <p:grpSpPr>
                <a:xfrm rot="17788753">
                  <a:off x="5938392" y="3263645"/>
                  <a:ext cx="1079507" cy="677358"/>
                  <a:chOff x="5035642" y="759648"/>
                  <a:chExt cx="1144178" cy="677358"/>
                </a:xfrm>
              </p:grpSpPr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9250D7D4-D65B-F642-92A5-17B6558E627B}"/>
                      </a:ext>
                    </a:extLst>
                  </p:cNvPr>
                  <p:cNvSpPr/>
                  <p:nvPr/>
                </p:nvSpPr>
                <p:spPr>
                  <a:xfrm>
                    <a:off x="5200104" y="841000"/>
                    <a:ext cx="711508" cy="596006"/>
                  </a:xfrm>
                  <a:prstGeom prst="arc">
                    <a:avLst>
                      <a:gd name="adj1" fmla="val 11815854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DC3692D8-6739-1447-8BB6-3AB585CFAD15}"/>
                      </a:ext>
                    </a:extLst>
                  </p:cNvPr>
                  <p:cNvSpPr/>
                  <p:nvPr/>
                </p:nvSpPr>
                <p:spPr>
                  <a:xfrm flipH="1">
                    <a:off x="5035642" y="759648"/>
                    <a:ext cx="1144178" cy="617517"/>
                  </a:xfrm>
                  <a:prstGeom prst="arc">
                    <a:avLst>
                      <a:gd name="adj1" fmla="val 12467470"/>
                      <a:gd name="adj2" fmla="val 0"/>
                    </a:avLst>
                  </a:prstGeom>
                  <a:ln w="38100">
                    <a:solidFill>
                      <a:schemeClr val="tx1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22C26-C701-3B43-8E10-BE4D93FADE73}"/>
                  </a:ext>
                </a:extLst>
              </p:cNvPr>
              <p:cNvSpPr txBox="1"/>
              <p:nvPr/>
            </p:nvSpPr>
            <p:spPr>
              <a:xfrm>
                <a:off x="7772930" y="3230960"/>
                <a:ext cx="562677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each H-atom has an </a:t>
                </a:r>
                <a:r>
                  <a:rPr lang="en-US" sz="2400" b="1" dirty="0"/>
                  <a:t>unfilled shell</a:t>
                </a:r>
                <a:r>
                  <a:rPr lang="en-US" sz="2400" dirty="0"/>
                  <a:t>, electrons from the C-atom </a:t>
                </a:r>
                <a:r>
                  <a:rPr lang="en-US" sz="2400" b="1" dirty="0"/>
                  <a:t>have access to that space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Since the C-atom has an </a:t>
                </a:r>
                <a:r>
                  <a:rPr lang="en-US" sz="2400" b="1" dirty="0"/>
                  <a:t>unfilled shell</a:t>
                </a:r>
                <a:r>
                  <a:rPr lang="en-US" sz="2400" dirty="0"/>
                  <a:t>, electrons from the H-atoms </a:t>
                </a:r>
                <a:r>
                  <a:rPr lang="en-US" sz="2400" b="1" dirty="0"/>
                  <a:t>have access to </a:t>
                </a:r>
                <a:r>
                  <a:rPr lang="en-US" sz="2400" b="1" i="1" dirty="0"/>
                  <a:t>it’s</a:t>
                </a:r>
                <a:r>
                  <a:rPr lang="en-US" sz="2400" dirty="0"/>
                  <a:t> </a:t>
                </a:r>
                <a:r>
                  <a:rPr lang="en-US" sz="2400" b="1" dirty="0"/>
                  <a:t>space</a:t>
                </a:r>
                <a:r>
                  <a:rPr lang="en-US" sz="2400" dirty="0"/>
                  <a:t>. 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24C8F3-6AC3-D042-B812-924B8B57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29" y="4690962"/>
            <a:ext cx="3466811" cy="192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5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1813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Most atoms have unfilled shells, so susceptible to covalent bonding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7EEAB0-B028-8F46-96A1-0B319872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" y="857732"/>
            <a:ext cx="1627141" cy="151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lectron Orbital - Key Stage Wiki">
            <a:extLst>
              <a:ext uri="{FF2B5EF4-FFF2-40B4-BE49-F238E27FC236}">
                <a16:creationId xmlns:a16="http://schemas.microsoft.com/office/drawing/2014/main" id="{85A93C40-76C8-FA4E-BF48-E138B1CB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32" y="3122023"/>
            <a:ext cx="8253733" cy="320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4C9F9-EEA0-CE4B-9C04-9D1C65F96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20" b="48779"/>
          <a:stretch/>
        </p:blipFill>
        <p:spPr>
          <a:xfrm>
            <a:off x="2788522" y="857732"/>
            <a:ext cx="1853304" cy="151819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6E0A9ED-095F-FE48-B8DD-BDB7A780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11" y="857732"/>
            <a:ext cx="1654202" cy="15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D7CDB5-8A4E-C44C-AF4E-E2F6495AE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12905" r="7555" b="28751"/>
          <a:stretch/>
        </p:blipFill>
        <p:spPr bwMode="auto">
          <a:xfrm>
            <a:off x="8036166" y="966469"/>
            <a:ext cx="1796544" cy="13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DF1860-A271-774C-A79C-6C405F7EDFA7}"/>
              </a:ext>
            </a:extLst>
          </p:cNvPr>
          <p:cNvSpPr/>
          <p:nvPr/>
        </p:nvSpPr>
        <p:spPr>
          <a:xfrm>
            <a:off x="8673179" y="3154681"/>
            <a:ext cx="503476" cy="306650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60272-D09B-204A-90E9-1913C3B43D01}"/>
              </a:ext>
            </a:extLst>
          </p:cNvPr>
          <p:cNvSpPr txBox="1"/>
          <p:nvPr/>
        </p:nvSpPr>
        <p:spPr>
          <a:xfrm>
            <a:off x="9176655" y="3533772"/>
            <a:ext cx="3015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Group 0 elements  (Noble gases) don’t have room in their shells for cross-coulombic attractions </a:t>
            </a:r>
            <a:r>
              <a:rPr lang="en-US" sz="2400" dirty="0">
                <a:sym typeface="Wingdings" pitchFamily="2" charset="2"/>
              </a:rPr>
              <a:t> Less likely to bond with other atoms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394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We learned to make </a:t>
            </a:r>
            <a:r>
              <a:rPr lang="en-US" sz="3000" b="1" i="1" dirty="0">
                <a:latin typeface="+mn-lt"/>
              </a:rPr>
              <a:t>Structural Formulas </a:t>
            </a:r>
            <a:r>
              <a:rPr lang="en-US" sz="3000" b="1" dirty="0">
                <a:latin typeface="+mn-lt"/>
              </a:rPr>
              <a:t>and </a:t>
            </a:r>
            <a:r>
              <a:rPr lang="en-US" sz="3000" b="1" i="1" dirty="0">
                <a:latin typeface="+mn-lt"/>
              </a:rPr>
              <a:t>Lewis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169C8-488D-BA4F-AD66-445ACAE6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 b="48779"/>
          <a:stretch/>
        </p:blipFill>
        <p:spPr>
          <a:xfrm>
            <a:off x="528930" y="3039274"/>
            <a:ext cx="2501976" cy="2049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C9959-894B-B64C-BDC4-C7705AB1CB6D}"/>
              </a:ext>
            </a:extLst>
          </p:cNvPr>
          <p:cNvSpPr txBox="1"/>
          <p:nvPr/>
        </p:nvSpPr>
        <p:spPr>
          <a:xfrm>
            <a:off x="130629" y="938152"/>
            <a:ext cx="1098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lines indicate covalent bonds (two electrons)</a:t>
            </a:r>
          </a:p>
          <a:p>
            <a:r>
              <a:rPr lang="en-US" sz="2400" dirty="0"/>
              <a:t>W/o dots, they’re </a:t>
            </a:r>
            <a:r>
              <a:rPr lang="en-US" sz="2400" b="1" dirty="0"/>
              <a:t>Structural Formulas</a:t>
            </a:r>
          </a:p>
          <a:p>
            <a:r>
              <a:rPr lang="en-US" sz="2400" dirty="0"/>
              <a:t>When we add dots, they become </a:t>
            </a:r>
            <a:r>
              <a:rPr lang="en-US" sz="2400" b="1" dirty="0"/>
              <a:t>Lewis Structures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0671C0-F5D8-AB4B-8BDA-D5204F0F2122}"/>
              </a:ext>
            </a:extLst>
          </p:cNvPr>
          <p:cNvGrpSpPr/>
          <p:nvPr/>
        </p:nvGrpSpPr>
        <p:grpSpPr>
          <a:xfrm rot="20784549">
            <a:off x="1399311" y="3703122"/>
            <a:ext cx="142427" cy="152401"/>
            <a:chOff x="4785756" y="2861953"/>
            <a:chExt cx="142427" cy="1524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DEAF01-E35F-4D4A-83DB-3A488C0BB175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27B988-3C0E-794E-BDFF-DB80B0DF5836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1BF46-02A3-3944-BD51-84BCF863E568}"/>
              </a:ext>
            </a:extLst>
          </p:cNvPr>
          <p:cNvGrpSpPr/>
          <p:nvPr/>
        </p:nvGrpSpPr>
        <p:grpSpPr>
          <a:xfrm rot="2568692">
            <a:off x="2430486" y="4009901"/>
            <a:ext cx="142427" cy="152401"/>
            <a:chOff x="4785756" y="2861953"/>
            <a:chExt cx="142427" cy="1524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EA5CDE-9A2D-414F-BDDD-ED31FFEDA96D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92B31D-57DD-014B-8A73-FDF86E33FB65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C35E31B-D2C6-FD4F-9FD5-1983B91E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29" y="3014354"/>
            <a:ext cx="2737774" cy="17546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AA2BF6B-2366-BA43-B2D6-F4F00108FF51}"/>
              </a:ext>
            </a:extLst>
          </p:cNvPr>
          <p:cNvGrpSpPr/>
          <p:nvPr/>
        </p:nvGrpSpPr>
        <p:grpSpPr>
          <a:xfrm rot="5623407">
            <a:off x="4833256" y="3135085"/>
            <a:ext cx="142427" cy="152401"/>
            <a:chOff x="4785756" y="2861953"/>
            <a:chExt cx="142427" cy="1524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BC08E68-0049-104C-A4A9-ABD62EEA5067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23543A-753D-2F45-93AB-37A86CA6555B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043DFB-6123-3B49-B506-62DB850FC72D}"/>
              </a:ext>
            </a:extLst>
          </p:cNvPr>
          <p:cNvGrpSpPr/>
          <p:nvPr/>
        </p:nvGrpSpPr>
        <p:grpSpPr>
          <a:xfrm rot="21233839">
            <a:off x="6054433" y="3156856"/>
            <a:ext cx="142427" cy="152401"/>
            <a:chOff x="4785756" y="2861953"/>
            <a:chExt cx="142427" cy="1524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9D8FE-7241-B348-A5AF-51C3A45BFC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30F497-DBDE-AC4F-9439-CEA07221FE36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5E632108-6910-B54B-B12E-ACF4F4688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1" r="15193" b="11433"/>
          <a:stretch/>
        </p:blipFill>
        <p:spPr bwMode="auto">
          <a:xfrm>
            <a:off x="8877973" y="3198167"/>
            <a:ext cx="1456207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833651" y="3422169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266206" y="3408317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708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21A0562-A890-D34E-B6F8-780FA9B76D9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480430" cy="452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Bond Strength and Reaction Progress Diagrams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7CF289-A378-5443-B625-73B7BDC31481}"/>
              </a:ext>
            </a:extLst>
          </p:cNvPr>
          <p:cNvGrpSpPr/>
          <p:nvPr/>
        </p:nvGrpSpPr>
        <p:grpSpPr>
          <a:xfrm>
            <a:off x="656502" y="530824"/>
            <a:ext cx="9006660" cy="1830274"/>
            <a:chOff x="155140" y="1405752"/>
            <a:chExt cx="9006660" cy="18302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59F37D2-4B07-E74B-AD46-E3EA097F8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40" y="1447317"/>
              <a:ext cx="2705837" cy="1788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C25AFA3-766E-1F46-8313-C6E05D34815D}"/>
                </a:ext>
              </a:extLst>
            </p:cNvPr>
            <p:cNvCxnSpPr>
              <a:cxnSpLocks/>
            </p:cNvCxnSpPr>
            <p:nvPr/>
          </p:nvCxnSpPr>
          <p:spPr>
            <a:xfrm>
              <a:off x="3954666" y="2337430"/>
              <a:ext cx="13508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B4B571-E05A-1441-9FF6-E9D5E3382974}"/>
                </a:ext>
              </a:extLst>
            </p:cNvPr>
            <p:cNvGrpSpPr/>
            <p:nvPr/>
          </p:nvGrpSpPr>
          <p:grpSpPr>
            <a:xfrm>
              <a:off x="6303333" y="1405752"/>
              <a:ext cx="2858467" cy="1830274"/>
              <a:chOff x="153742" y="4677678"/>
              <a:chExt cx="2858467" cy="183027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8FA2035-BDFF-784A-B369-BE7B8B8C51F7}"/>
                  </a:ext>
                </a:extLst>
              </p:cNvPr>
              <p:cNvGrpSpPr/>
              <p:nvPr/>
            </p:nvGrpSpPr>
            <p:grpSpPr>
              <a:xfrm>
                <a:off x="1895005" y="4677678"/>
                <a:ext cx="1117204" cy="1830274"/>
                <a:chOff x="2850976" y="4719243"/>
                <a:chExt cx="1117204" cy="1830274"/>
              </a:xfrm>
            </p:grpSpPr>
            <p:pic>
              <p:nvPicPr>
                <p:cNvPr id="9" name="Picture 2">
                  <a:extLst>
                    <a:ext uri="{FF2B5EF4-FFF2-40B4-BE49-F238E27FC236}">
                      <a16:creationId xmlns:a16="http://schemas.microsoft.com/office/drawing/2014/main" id="{4C21E3A2-DE65-FB41-B103-99F47A2829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60"/>
                <a:stretch/>
              </p:blipFill>
              <p:spPr bwMode="auto">
                <a:xfrm>
                  <a:off x="2859578" y="4719243"/>
                  <a:ext cx="1108602" cy="18302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F544C46-DC96-6D4F-B5DC-7E83D3A79C0A}"/>
                    </a:ext>
                  </a:extLst>
                </p:cNvPr>
                <p:cNvSpPr/>
                <p:nvPr/>
              </p:nvSpPr>
              <p:spPr>
                <a:xfrm rot="4663464">
                  <a:off x="2850026" y="559182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B468415-DDA1-B141-A7B5-0DEDB2892D15}"/>
                  </a:ext>
                </a:extLst>
              </p:cNvPr>
              <p:cNvGrpSpPr/>
              <p:nvPr/>
            </p:nvGrpSpPr>
            <p:grpSpPr>
              <a:xfrm>
                <a:off x="153742" y="4719243"/>
                <a:ext cx="1020694" cy="1788709"/>
                <a:chOff x="153742" y="4719243"/>
                <a:chExt cx="1020694" cy="1788709"/>
              </a:xfrm>
            </p:grpSpPr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01611A64-5D80-BE4C-A797-E4EFEB6616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5744"/>
                <a:stretch/>
              </p:blipFill>
              <p:spPr bwMode="auto">
                <a:xfrm>
                  <a:off x="153742" y="4719243"/>
                  <a:ext cx="926914" cy="1788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8A3B4B3-5EA9-7B47-9768-C9C9630FB40A}"/>
                    </a:ext>
                  </a:extLst>
                </p:cNvPr>
                <p:cNvSpPr/>
                <p:nvPr/>
              </p:nvSpPr>
              <p:spPr>
                <a:xfrm rot="4663464">
                  <a:off x="1102234" y="557797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DD641-4C10-5246-B064-60A2B24BA644}"/>
                  </a:ext>
                </a:extLst>
              </p:cNvPr>
              <p:cNvSpPr txBox="1"/>
              <p:nvPr/>
            </p:nvSpPr>
            <p:spPr>
              <a:xfrm>
                <a:off x="184976" y="5553615"/>
                <a:ext cx="114610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As a chemical equation</a:t>
                </a:r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So the energy rise here </a:t>
                </a:r>
                <a:r>
                  <a:rPr lang="en-US" sz="2400" i="1" dirty="0"/>
                  <a:t>is</a:t>
                </a:r>
                <a:r>
                  <a:rPr lang="en-US" sz="2400" dirty="0"/>
                  <a:t> the bond strength, and must be equal to the energy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/>
                  <a:t> molecule fragments, minus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sz="2400" dirty="0"/>
                  <a:t> molecule. Which you can get from Spartan …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DD641-4C10-5246-B064-60A2B24BA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6" y="5553615"/>
                <a:ext cx="11461063" cy="1200329"/>
              </a:xfrm>
              <a:prstGeom prst="rect">
                <a:avLst/>
              </a:prstGeom>
              <a:blipFill>
                <a:blip r:embed="rId3"/>
                <a:stretch>
                  <a:fillRect l="-775" t="-208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C75CD97-AEB7-384D-B52B-977987382141}"/>
              </a:ext>
            </a:extLst>
          </p:cNvPr>
          <p:cNvGrpSpPr/>
          <p:nvPr/>
        </p:nvGrpSpPr>
        <p:grpSpPr>
          <a:xfrm>
            <a:off x="507081" y="2309844"/>
            <a:ext cx="11370064" cy="2845767"/>
            <a:chOff x="577419" y="3214190"/>
            <a:chExt cx="11370064" cy="2845767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11379C0-1447-BD49-B817-28440D398332}"/>
                </a:ext>
              </a:extLst>
            </p:cNvPr>
            <p:cNvSpPr/>
            <p:nvPr/>
          </p:nvSpPr>
          <p:spPr>
            <a:xfrm>
              <a:off x="1473169" y="3808444"/>
              <a:ext cx="7164475" cy="1941514"/>
            </a:xfrm>
            <a:custGeom>
              <a:avLst/>
              <a:gdLst>
                <a:gd name="connsiteX0" fmla="*/ 0 w 7164475"/>
                <a:gd name="connsiteY0" fmla="*/ 1941514 h 1941514"/>
                <a:gd name="connsiteX1" fmla="*/ 1195754 w 7164475"/>
                <a:gd name="connsiteY1" fmla="*/ 1921417 h 1941514"/>
                <a:gd name="connsiteX2" fmla="*/ 1406769 w 7164475"/>
                <a:gd name="connsiteY2" fmla="*/ 1921417 h 1941514"/>
                <a:gd name="connsiteX3" fmla="*/ 1768510 w 7164475"/>
                <a:gd name="connsiteY3" fmla="*/ 1891272 h 1941514"/>
                <a:gd name="connsiteX4" fmla="*/ 2190541 w 7164475"/>
                <a:gd name="connsiteY4" fmla="*/ 1720450 h 1941514"/>
                <a:gd name="connsiteX5" fmla="*/ 2893925 w 7164475"/>
                <a:gd name="connsiteY5" fmla="*/ 1137645 h 1941514"/>
                <a:gd name="connsiteX6" fmla="*/ 3295859 w 7164475"/>
                <a:gd name="connsiteY6" fmla="*/ 675421 h 1941514"/>
                <a:gd name="connsiteX7" fmla="*/ 3547068 w 7164475"/>
                <a:gd name="connsiteY7" fmla="*/ 404116 h 1941514"/>
                <a:gd name="connsiteX8" fmla="*/ 3928906 w 7164475"/>
                <a:gd name="connsiteY8" fmla="*/ 173004 h 1941514"/>
                <a:gd name="connsiteX9" fmla="*/ 4340888 w 7164475"/>
                <a:gd name="connsiteY9" fmla="*/ 62472 h 1941514"/>
                <a:gd name="connsiteX10" fmla="*/ 5034224 w 7164475"/>
                <a:gd name="connsiteY10" fmla="*/ 2182 h 1941514"/>
                <a:gd name="connsiteX11" fmla="*/ 5536642 w 7164475"/>
                <a:gd name="connsiteY11" fmla="*/ 12230 h 1941514"/>
                <a:gd name="connsiteX12" fmla="*/ 6260123 w 7164475"/>
                <a:gd name="connsiteY12" fmla="*/ 12230 h 1941514"/>
                <a:gd name="connsiteX13" fmla="*/ 7164475 w 7164475"/>
                <a:gd name="connsiteY13" fmla="*/ 12230 h 1941514"/>
                <a:gd name="connsiteX14" fmla="*/ 7164475 w 7164475"/>
                <a:gd name="connsiteY14" fmla="*/ 12230 h 194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64475" h="1941514">
                  <a:moveTo>
                    <a:pt x="0" y="1941514"/>
                  </a:moveTo>
                  <a:lnTo>
                    <a:pt x="1195754" y="1921417"/>
                  </a:lnTo>
                  <a:cubicBezTo>
                    <a:pt x="1430215" y="1918068"/>
                    <a:pt x="1311310" y="1926441"/>
                    <a:pt x="1406769" y="1921417"/>
                  </a:cubicBezTo>
                  <a:cubicBezTo>
                    <a:pt x="1502228" y="1916393"/>
                    <a:pt x="1637881" y="1924766"/>
                    <a:pt x="1768510" y="1891272"/>
                  </a:cubicBezTo>
                  <a:cubicBezTo>
                    <a:pt x="1899139" y="1857778"/>
                    <a:pt x="2002972" y="1846054"/>
                    <a:pt x="2190541" y="1720450"/>
                  </a:cubicBezTo>
                  <a:cubicBezTo>
                    <a:pt x="2378110" y="1594846"/>
                    <a:pt x="2709705" y="1311816"/>
                    <a:pt x="2893925" y="1137645"/>
                  </a:cubicBezTo>
                  <a:cubicBezTo>
                    <a:pt x="3078145" y="963474"/>
                    <a:pt x="3187002" y="797676"/>
                    <a:pt x="3295859" y="675421"/>
                  </a:cubicBezTo>
                  <a:cubicBezTo>
                    <a:pt x="3404716" y="553166"/>
                    <a:pt x="3441560" y="487852"/>
                    <a:pt x="3547068" y="404116"/>
                  </a:cubicBezTo>
                  <a:cubicBezTo>
                    <a:pt x="3652576" y="320380"/>
                    <a:pt x="3796603" y="229945"/>
                    <a:pt x="3928906" y="173004"/>
                  </a:cubicBezTo>
                  <a:cubicBezTo>
                    <a:pt x="4061209" y="116063"/>
                    <a:pt x="4156668" y="90942"/>
                    <a:pt x="4340888" y="62472"/>
                  </a:cubicBezTo>
                  <a:cubicBezTo>
                    <a:pt x="4525108" y="34002"/>
                    <a:pt x="4834932" y="10556"/>
                    <a:pt x="5034224" y="2182"/>
                  </a:cubicBezTo>
                  <a:cubicBezTo>
                    <a:pt x="5233516" y="-6192"/>
                    <a:pt x="5536642" y="12230"/>
                    <a:pt x="5536642" y="12230"/>
                  </a:cubicBezTo>
                  <a:lnTo>
                    <a:pt x="6260123" y="12230"/>
                  </a:lnTo>
                  <a:lnTo>
                    <a:pt x="7164475" y="12230"/>
                  </a:lnTo>
                  <a:lnTo>
                    <a:pt x="7164475" y="12230"/>
                  </a:ln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D4A8776-A79E-834D-B6EC-6F9C120C9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730" y="3808444"/>
              <a:ext cx="0" cy="202068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14D8D5-9DB5-0246-A33A-CF6D55AD8C10}"/>
                </a:ext>
              </a:extLst>
            </p:cNvPr>
            <p:cNvSpPr txBox="1"/>
            <p:nvPr/>
          </p:nvSpPr>
          <p:spPr>
            <a:xfrm rot="16200000">
              <a:off x="256556" y="4548369"/>
              <a:ext cx="110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Energy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67CC2DB-EDFA-864B-BF7A-2D16A689F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510" y="5809029"/>
              <a:ext cx="7978644" cy="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E0F2C2-3D77-2D41-BEE9-4F314B3526CF}"/>
                </a:ext>
              </a:extLst>
            </p:cNvPr>
            <p:cNvSpPr txBox="1"/>
            <p:nvPr/>
          </p:nvSpPr>
          <p:spPr>
            <a:xfrm>
              <a:off x="9283798" y="5598292"/>
              <a:ext cx="2663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Reaction Progress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97EB83-C17D-9844-8AE2-B8502B18DC86}"/>
                    </a:ext>
                  </a:extLst>
                </p:cNvPr>
                <p:cNvSpPr/>
                <p:nvPr/>
              </p:nvSpPr>
              <p:spPr>
                <a:xfrm>
                  <a:off x="1819885" y="5145392"/>
                  <a:ext cx="9788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97EB83-C17D-9844-8AE2-B8502B18DC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885" y="5145392"/>
                  <a:ext cx="978858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282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9B6530-911E-C942-B383-2224E9B1CF86}"/>
                    </a:ext>
                  </a:extLst>
                </p:cNvPr>
                <p:cNvSpPr/>
                <p:nvPr/>
              </p:nvSpPr>
              <p:spPr>
                <a:xfrm>
                  <a:off x="5772161" y="3214190"/>
                  <a:ext cx="16732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CH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CH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9B6530-911E-C942-B383-2224E9B1CF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161" y="3214190"/>
                  <a:ext cx="167321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C4121F1-840B-4A47-B7DF-04A7B3FBF2A2}"/>
              </a:ext>
            </a:extLst>
          </p:cNvPr>
          <p:cNvSpPr txBox="1"/>
          <p:nvPr/>
        </p:nvSpPr>
        <p:spPr>
          <a:xfrm>
            <a:off x="5591291" y="3482933"/>
            <a:ext cx="38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This diagram is called a </a:t>
            </a:r>
            <a:r>
              <a:rPr lang="en-US" sz="2400" b="1" dirty="0"/>
              <a:t>Reaction Progress Diagram</a:t>
            </a:r>
          </a:p>
        </p:txBody>
      </p:sp>
    </p:spTree>
    <p:extLst>
      <p:ext uri="{BB962C8B-B14F-4D97-AF65-F5344CB8AC3E}">
        <p14:creationId xmlns:p14="http://schemas.microsoft.com/office/powerpoint/2010/main" val="414121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727857" cy="435360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Correlation between bond </a:t>
            </a:r>
            <a:r>
              <a:rPr lang="en-US" sz="3000" b="1" i="1" dirty="0">
                <a:latin typeface="+mn-lt"/>
              </a:rPr>
              <a:t>order, </a:t>
            </a:r>
            <a:r>
              <a:rPr lang="en-US" sz="3000" b="1" dirty="0">
                <a:latin typeface="+mn-lt"/>
              </a:rPr>
              <a:t>bond </a:t>
            </a:r>
            <a:r>
              <a:rPr lang="en-US" sz="3000" b="1" i="1" dirty="0">
                <a:latin typeface="+mn-lt"/>
              </a:rPr>
              <a:t>strength</a:t>
            </a:r>
            <a:r>
              <a:rPr lang="en-US" sz="3000" b="1" dirty="0">
                <a:latin typeface="+mn-lt"/>
              </a:rPr>
              <a:t>, and bond </a:t>
            </a:r>
            <a:r>
              <a:rPr lang="en-US" sz="3000" b="1" i="1" dirty="0">
                <a:latin typeface="+mn-lt"/>
              </a:rPr>
              <a:t>length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B9E6E-4A43-834B-BAA8-44B487250471}"/>
              </a:ext>
            </a:extLst>
          </p:cNvPr>
          <p:cNvGrpSpPr/>
          <p:nvPr/>
        </p:nvGrpSpPr>
        <p:grpSpPr>
          <a:xfrm>
            <a:off x="846207" y="654356"/>
            <a:ext cx="2823906" cy="5756054"/>
            <a:chOff x="3273522" y="654356"/>
            <a:chExt cx="2823906" cy="57560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A923DC-6EA6-4648-B96F-2410FF7BF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97962">
              <a:off x="3273522" y="654356"/>
              <a:ext cx="2694735" cy="20606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52FC25-962B-DD45-A2D0-2DC11AB6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424" y="2668588"/>
              <a:ext cx="2472930" cy="19123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56C88A-470E-DA47-8A41-D653E09D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69014">
              <a:off x="3313539" y="4788011"/>
              <a:ext cx="2783889" cy="162239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6074E35-4174-654C-BECA-5AE4D7AAB3C3}"/>
              </a:ext>
            </a:extLst>
          </p:cNvPr>
          <p:cNvSpPr/>
          <p:nvPr/>
        </p:nvSpPr>
        <p:spPr>
          <a:xfrm>
            <a:off x="2051539" y="6405824"/>
            <a:ext cx="9684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openstax.org</a:t>
            </a:r>
            <a:r>
              <a:rPr lang="en-US" sz="1200" dirty="0"/>
              <a:t>/books/chemistry-atoms-first-2e/pages/9-4-strengths-of-ionic-and-covalent-bonds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652FE3F-79F4-C844-982A-960E0BF42AB3}"/>
              </a:ext>
            </a:extLst>
          </p:cNvPr>
          <p:cNvSpPr/>
          <p:nvPr/>
        </p:nvSpPr>
        <p:spPr>
          <a:xfrm>
            <a:off x="4674950" y="1033879"/>
            <a:ext cx="1130531" cy="4339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39C77-1F26-5149-B0A3-CA4F047C26ED}"/>
              </a:ext>
            </a:extLst>
          </p:cNvPr>
          <p:cNvSpPr txBox="1"/>
          <p:nvPr/>
        </p:nvSpPr>
        <p:spPr>
          <a:xfrm>
            <a:off x="5805481" y="1633840"/>
            <a:ext cx="3323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Higher bond </a:t>
            </a:r>
            <a:r>
              <a:rPr lang="en-US" sz="2400" b="1" dirty="0"/>
              <a:t>order</a:t>
            </a:r>
            <a:r>
              <a:rPr lang="en-US" sz="2400" dirty="0"/>
              <a:t> (between carbon atoms) </a:t>
            </a:r>
          </a:p>
          <a:p>
            <a:endParaRPr lang="en-US" sz="2400" dirty="0"/>
          </a:p>
          <a:p>
            <a:r>
              <a:rPr lang="en-US" sz="2400" b="1" dirty="0"/>
              <a:t>Stronger</a:t>
            </a:r>
            <a:r>
              <a:rPr lang="en-US" sz="2400" dirty="0"/>
              <a:t> C-C bonds</a:t>
            </a:r>
          </a:p>
          <a:p>
            <a:endParaRPr lang="en-US" sz="2400" dirty="0"/>
          </a:p>
          <a:p>
            <a:r>
              <a:rPr lang="en-US" sz="2400" b="1" dirty="0"/>
              <a:t>Shorter</a:t>
            </a:r>
            <a:r>
              <a:rPr lang="en-US" sz="2400" dirty="0"/>
              <a:t> bond lengths</a:t>
            </a:r>
          </a:p>
        </p:txBody>
      </p:sp>
    </p:spTree>
    <p:extLst>
      <p:ext uri="{BB962C8B-B14F-4D97-AF65-F5344CB8AC3E}">
        <p14:creationId xmlns:p14="http://schemas.microsoft.com/office/powerpoint/2010/main" val="280652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SI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1453-6A1F-FD48-9583-20D8FB8FCC30}"/>
              </a:ext>
            </a:extLst>
          </p:cNvPr>
          <p:cNvSpPr txBox="1"/>
          <p:nvPr/>
        </p:nvSpPr>
        <p:spPr>
          <a:xfrm>
            <a:off x="1254125" y="1236957"/>
            <a:ext cx="268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 base units</a:t>
            </a:r>
            <a:r>
              <a:rPr lang="en-US" sz="2400" dirty="0"/>
              <a:t>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1D1F5EE-8777-0746-B286-B6095FA3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55" y="1731692"/>
            <a:ext cx="2332185" cy="23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A4282E-3777-C646-829C-50234C2ABE51}"/>
              </a:ext>
            </a:extLst>
          </p:cNvPr>
          <p:cNvSpPr txBox="1"/>
          <p:nvPr/>
        </p:nvSpPr>
        <p:spPr>
          <a:xfrm>
            <a:off x="3817345" y="1926339"/>
            <a:ext cx="369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Kilograms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DD3EF6-D3D0-C248-ADF7-542C6ADF2AC1}"/>
              </a:ext>
            </a:extLst>
          </p:cNvPr>
          <p:cNvSpPr txBox="1"/>
          <p:nvPr/>
        </p:nvSpPr>
        <p:spPr>
          <a:xfrm>
            <a:off x="7423501" y="1900134"/>
            <a:ext cx="3693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Derived unit </a:t>
            </a:r>
            <a:r>
              <a:rPr lang="en-US" sz="2400" dirty="0"/>
              <a:t>we need to know about: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Joules (unit of energy): </a:t>
            </a:r>
          </a:p>
          <a:p>
            <a:pPr algn="ctr"/>
            <a:r>
              <a:rPr lang="en-US" sz="2400" dirty="0"/>
              <a:t>1 J = kg⋅m</a:t>
            </a:r>
            <a:r>
              <a:rPr lang="en-US" sz="2400" baseline="30000" dirty="0"/>
              <a:t>2</a:t>
            </a:r>
            <a:r>
              <a:rPr lang="en-US" sz="2400" dirty="0"/>
              <a:t>⋅s</a:t>
            </a:r>
            <a:r>
              <a:rPr lang="en-US" sz="2400" baseline="30000" dirty="0"/>
              <a:t>−2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5DA2FF-0A67-B143-BFEE-BC773CD5DB9E}"/>
                  </a:ext>
                </a:extLst>
              </p:cNvPr>
              <p:cNvSpPr txBox="1"/>
              <p:nvPr/>
            </p:nvSpPr>
            <p:spPr>
              <a:xfrm>
                <a:off x="662940" y="4020676"/>
                <a:ext cx="10687050" cy="204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know that the average energy of air molecules is about 4 kJ/mol. How fast are they moving? </a:t>
                </a: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𝑚𝑜𝑙𝑒𝑐𝑢𝑙𝑒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𝑚𝑜𝑙𝑒𝑐𝑢𝑙𝑒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5DA2FF-0A67-B143-BFEE-BC773CD5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" y="4020676"/>
                <a:ext cx="10687050" cy="2044470"/>
              </a:xfrm>
              <a:prstGeom prst="rect">
                <a:avLst/>
              </a:prstGeom>
              <a:blipFill>
                <a:blip r:embed="rId3"/>
                <a:stretch>
                  <a:fillRect l="-950" t="-2469" b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39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But there’s no way simple collisions will separate covalently bonded atoms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AEA72-5F70-5B44-8286-4BC82A3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04" y="1214251"/>
            <a:ext cx="1262655" cy="100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FFC68-E396-4643-8511-E436150E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3" y="3225432"/>
            <a:ext cx="1262655" cy="1003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2AF9-28C8-5C49-80FC-B09F2F24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9" y="5471490"/>
            <a:ext cx="1285405" cy="993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7E755-22C0-D44E-BFE8-D0DE97D3E164}"/>
              </a:ext>
            </a:extLst>
          </p:cNvPr>
          <p:cNvCxnSpPr/>
          <p:nvPr/>
        </p:nvCxnSpPr>
        <p:spPr>
          <a:xfrm flipH="1">
            <a:off x="644577" y="4407108"/>
            <a:ext cx="299803" cy="9326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3DF43-6E45-AA43-ABB1-ADBFA61A1AD1}"/>
              </a:ext>
            </a:extLst>
          </p:cNvPr>
          <p:cNvCxnSpPr>
            <a:cxnSpLocks/>
          </p:cNvCxnSpPr>
          <p:nvPr/>
        </p:nvCxnSpPr>
        <p:spPr>
          <a:xfrm>
            <a:off x="2773179" y="1737288"/>
            <a:ext cx="2293496" cy="480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B7EF3-E003-A04B-83B9-B59739BE7282}"/>
              </a:ext>
            </a:extLst>
          </p:cNvPr>
          <p:cNvCxnSpPr>
            <a:cxnSpLocks/>
          </p:cNvCxnSpPr>
          <p:nvPr/>
        </p:nvCxnSpPr>
        <p:spPr>
          <a:xfrm flipH="1" flipV="1">
            <a:off x="2663459" y="4830130"/>
            <a:ext cx="449705" cy="537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8E29E-15A2-DE4A-82D4-B954CE434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00" y="2015236"/>
            <a:ext cx="1227927" cy="932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F19336-46F4-D147-BF53-A511A49B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797" y="2957414"/>
            <a:ext cx="1262655" cy="10035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FA667-5709-EA44-BD68-7A0AD0D5AB30}"/>
              </a:ext>
            </a:extLst>
          </p:cNvPr>
          <p:cNvCxnSpPr>
            <a:cxnSpLocks/>
          </p:cNvCxnSpPr>
          <p:nvPr/>
        </p:nvCxnSpPr>
        <p:spPr>
          <a:xfrm>
            <a:off x="7309724" y="2739522"/>
            <a:ext cx="1545566" cy="5956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7B701A-7ABE-C84A-8135-A5DA426FF2F7}"/>
              </a:ext>
            </a:extLst>
          </p:cNvPr>
          <p:cNvCxnSpPr>
            <a:cxnSpLocks/>
          </p:cNvCxnSpPr>
          <p:nvPr/>
        </p:nvCxnSpPr>
        <p:spPr>
          <a:xfrm>
            <a:off x="6723750" y="3080652"/>
            <a:ext cx="329184" cy="10595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D864ED3-FC8E-2549-A1C1-A5C1B9D7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63" y="4228940"/>
            <a:ext cx="1227927" cy="932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BBAEBC-BE9C-014E-A807-67316A99635E}"/>
                  </a:ext>
                </a:extLst>
              </p:cNvPr>
              <p:cNvSpPr txBox="1"/>
              <p:nvPr/>
            </p:nvSpPr>
            <p:spPr>
              <a:xfrm>
                <a:off x="5595697" y="1324789"/>
                <a:ext cx="3479355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bond strength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BBAEBC-BE9C-014E-A807-67316A99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697" y="1324789"/>
                <a:ext cx="3479355" cy="624273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BFFE12-1563-C84C-92B3-4350AFBD958B}"/>
                  </a:ext>
                </a:extLst>
              </p:cNvPr>
              <p:cNvSpPr txBox="1"/>
              <p:nvPr/>
            </p:nvSpPr>
            <p:spPr>
              <a:xfrm rot="746377">
                <a:off x="2211342" y="1140969"/>
                <a:ext cx="3530672" cy="79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BFFE12-1563-C84C-92B3-4350AFB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6377">
                <a:off x="2211342" y="1140969"/>
                <a:ext cx="3530672" cy="79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82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But some kinds of </a:t>
            </a:r>
            <a:r>
              <a:rPr lang="en-US" sz="3000" b="1" i="1" dirty="0">
                <a:latin typeface="+mn-lt"/>
              </a:rPr>
              <a:t>light</a:t>
            </a:r>
            <a:r>
              <a:rPr lang="en-US" sz="3000" b="1" dirty="0">
                <a:latin typeface="+mn-lt"/>
              </a:rPr>
              <a:t> can break covalent bonds!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348AB-EDDC-0D4A-AAE4-A9376BAD9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43"/>
          <a:stretch/>
        </p:blipFill>
        <p:spPr>
          <a:xfrm>
            <a:off x="299549" y="614836"/>
            <a:ext cx="7254240" cy="1688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23873B-6F61-2644-8CB7-2CDA785C041E}"/>
                  </a:ext>
                </a:extLst>
              </p:cNvPr>
              <p:cNvSpPr txBox="1"/>
              <p:nvPr/>
            </p:nvSpPr>
            <p:spPr>
              <a:xfrm>
                <a:off x="7881283" y="2774404"/>
                <a:ext cx="4011168" cy="13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How much energy (in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) does a photon of light actually have?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23873B-6F61-2644-8CB7-2CDA785C0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83" y="2774404"/>
                <a:ext cx="4011168" cy="1362937"/>
              </a:xfrm>
              <a:prstGeom prst="rect">
                <a:avLst/>
              </a:prstGeom>
              <a:blipFill>
                <a:blip r:embed="rId3"/>
                <a:stretch>
                  <a:fillRect l="-2524" r="-189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10938A2-7AF0-6240-A8E1-3D72CC2E3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39"/>
          <a:stretch/>
        </p:blipFill>
        <p:spPr>
          <a:xfrm>
            <a:off x="299549" y="2326978"/>
            <a:ext cx="7222108" cy="31746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2AFD35-A2C9-0C4F-B6F9-1E7EE993D9FC}"/>
              </a:ext>
            </a:extLst>
          </p:cNvPr>
          <p:cNvGrpSpPr/>
          <p:nvPr/>
        </p:nvGrpSpPr>
        <p:grpSpPr>
          <a:xfrm>
            <a:off x="1299835" y="5408697"/>
            <a:ext cx="3503219" cy="746672"/>
            <a:chOff x="1299835" y="5408697"/>
            <a:chExt cx="3503219" cy="746672"/>
          </a:xfrm>
        </p:grpSpPr>
        <p:sp>
          <p:nvSpPr>
            <p:cNvPr id="3" name="Bent Arrow 2">
              <a:extLst>
                <a:ext uri="{FF2B5EF4-FFF2-40B4-BE49-F238E27FC236}">
                  <a16:creationId xmlns:a16="http://schemas.microsoft.com/office/drawing/2014/main" id="{B9956AF2-B3A8-C148-AF81-74E984B828A4}"/>
                </a:ext>
              </a:extLst>
            </p:cNvPr>
            <p:cNvSpPr/>
            <p:nvPr/>
          </p:nvSpPr>
          <p:spPr>
            <a:xfrm rot="16200000">
              <a:off x="1282537" y="5425995"/>
              <a:ext cx="570016" cy="535419"/>
            </a:xfrm>
            <a:prstGeom prst="bentArrow">
              <a:avLst>
                <a:gd name="adj1" fmla="val 13910"/>
                <a:gd name="adj2" fmla="val 27218"/>
                <a:gd name="adj3" fmla="val 31654"/>
                <a:gd name="adj4" fmla="val 149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ABB780-0EA2-5240-811B-00C370599F4E}"/>
                    </a:ext>
                  </a:extLst>
                </p:cNvPr>
                <p:cNvSpPr txBox="1"/>
                <p:nvPr/>
              </p:nvSpPr>
              <p:spPr>
                <a:xfrm>
                  <a:off x="1567545" y="5693704"/>
                  <a:ext cx="32355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=300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ABB780-0EA2-5240-811B-00C370599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7545" y="5693704"/>
                  <a:ext cx="323550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A9550-9C0A-6343-A36E-D5FDF3F2F272}"/>
              </a:ext>
            </a:extLst>
          </p:cNvPr>
          <p:cNvGrpSpPr/>
          <p:nvPr/>
        </p:nvGrpSpPr>
        <p:grpSpPr>
          <a:xfrm>
            <a:off x="843149" y="5478142"/>
            <a:ext cx="3661043" cy="1139114"/>
            <a:chOff x="1118261" y="4968755"/>
            <a:chExt cx="3661043" cy="1139114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46D76E7D-FD74-264F-AF04-DB887BC3C0EB}"/>
                </a:ext>
              </a:extLst>
            </p:cNvPr>
            <p:cNvSpPr/>
            <p:nvPr/>
          </p:nvSpPr>
          <p:spPr>
            <a:xfrm rot="16200000">
              <a:off x="1037094" y="5049922"/>
              <a:ext cx="938706" cy="776371"/>
            </a:xfrm>
            <a:prstGeom prst="bentArrow">
              <a:avLst>
                <a:gd name="adj1" fmla="val 9321"/>
                <a:gd name="adj2" fmla="val 20335"/>
                <a:gd name="adj3" fmla="val 22477"/>
                <a:gd name="adj4" fmla="val 133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C73195-D39D-3F40-90C2-931FA37FF6CB}"/>
                    </a:ext>
                  </a:extLst>
                </p:cNvPr>
                <p:cNvSpPr txBox="1"/>
                <p:nvPr/>
              </p:nvSpPr>
              <p:spPr>
                <a:xfrm>
                  <a:off x="1543795" y="5646204"/>
                  <a:ext cx="32355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=200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C73195-D39D-3F40-90C2-931FA37FF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3795" y="5646204"/>
                  <a:ext cx="323550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872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with photons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267710" y="3266648"/>
                <a:ext cx="5047250" cy="173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Converting wavelength to meters, typical units for the rest, we got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10" y="3266648"/>
                <a:ext cx="5047250" cy="1739451"/>
              </a:xfrm>
              <a:prstGeom prst="rect">
                <a:avLst/>
              </a:prstGeom>
              <a:blipFill>
                <a:blip r:embed="rId2"/>
                <a:stretch>
                  <a:fillRect l="-201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6301521" y="3279429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02B5AA4-D40C-0549-8682-357E731DC72D}"/>
                  </a:ext>
                </a:extLst>
              </p:cNvPr>
              <p:cNvSpPr/>
              <p:nvPr/>
            </p:nvSpPr>
            <p:spPr>
              <a:xfrm>
                <a:off x="337738" y="5195848"/>
                <a:ext cx="4538615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=596</m:t>
                    </m:r>
                    <m:f>
                      <m:f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… so O</a:t>
                </a:r>
                <a:r>
                  <a:rPr lang="en-US" sz="2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en-US" sz="2200" dirty="0">
                    <a:solidFill>
                      <a:srgbClr val="7030A0"/>
                    </a:solidFill>
                  </a:rPr>
                  <a:t>, O</a:t>
                </a:r>
                <a:r>
                  <a:rPr lang="en-US" sz="2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sz="2200" dirty="0">
                    <a:solidFill>
                      <a:srgbClr val="7030A0"/>
                    </a:solidFill>
                  </a:rPr>
                  <a:t>, H</a:t>
                </a:r>
                <a:r>
                  <a:rPr lang="en-US" sz="2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sz="2200" dirty="0">
                    <a:solidFill>
                      <a:srgbClr val="7030A0"/>
                    </a:solidFill>
                  </a:rPr>
                  <a:t>O, H</a:t>
                </a:r>
                <a:r>
                  <a:rPr lang="en-US" sz="2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02B5AA4-D40C-0549-8682-357E731DC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8" y="5195848"/>
                <a:ext cx="4538615" cy="580031"/>
              </a:xfrm>
              <a:prstGeom prst="rect">
                <a:avLst/>
              </a:prstGeom>
              <a:blipFill>
                <a:blip r:embed="rId7"/>
                <a:stretch>
                  <a:fillRect l="-279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DC81EE3-4278-9142-8540-BDFFB2D25074}"/>
              </a:ext>
            </a:extLst>
          </p:cNvPr>
          <p:cNvGrpSpPr/>
          <p:nvPr/>
        </p:nvGrpSpPr>
        <p:grpSpPr>
          <a:xfrm>
            <a:off x="-85791" y="591671"/>
            <a:ext cx="9924288" cy="2485228"/>
            <a:chOff x="283426" y="2704083"/>
            <a:chExt cx="9924288" cy="24852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4D6C74-85D2-644F-A1D0-FED95AD5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426" y="2704083"/>
              <a:ext cx="9924288" cy="2485228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818A0F-9221-1C43-B983-2CF69C7305EE}"/>
                </a:ext>
              </a:extLst>
            </p:cNvPr>
            <p:cNvSpPr/>
            <p:nvPr/>
          </p:nvSpPr>
          <p:spPr>
            <a:xfrm>
              <a:off x="1890231" y="4611551"/>
              <a:ext cx="479130" cy="245032"/>
            </a:xfrm>
            <a:prstGeom prst="roundRect">
              <a:avLst/>
            </a:prstGeom>
            <a:solidFill>
              <a:srgbClr val="7030A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6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SI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1453-6A1F-FD48-9583-20D8FB8FCC30}"/>
              </a:ext>
            </a:extLst>
          </p:cNvPr>
          <p:cNvSpPr txBox="1"/>
          <p:nvPr/>
        </p:nvSpPr>
        <p:spPr>
          <a:xfrm>
            <a:off x="1254125" y="1236957"/>
            <a:ext cx="268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 base units</a:t>
            </a:r>
            <a:r>
              <a:rPr lang="en-US" sz="2400" dirty="0"/>
              <a:t>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1D1F5EE-8777-0746-B286-B6095FA3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55" y="1731692"/>
            <a:ext cx="2332185" cy="23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A4282E-3777-C646-829C-50234C2ABE51}"/>
              </a:ext>
            </a:extLst>
          </p:cNvPr>
          <p:cNvSpPr txBox="1"/>
          <p:nvPr/>
        </p:nvSpPr>
        <p:spPr>
          <a:xfrm>
            <a:off x="3817345" y="1926339"/>
            <a:ext cx="369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Kilograms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DD3EF6-D3D0-C248-ADF7-542C6ADF2AC1}"/>
              </a:ext>
            </a:extLst>
          </p:cNvPr>
          <p:cNvSpPr txBox="1"/>
          <p:nvPr/>
        </p:nvSpPr>
        <p:spPr>
          <a:xfrm>
            <a:off x="7423501" y="1900134"/>
            <a:ext cx="3693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Derived unit </a:t>
            </a:r>
            <a:r>
              <a:rPr lang="en-US" sz="2400" dirty="0"/>
              <a:t>we need to know about: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Joules (unit of energy): </a:t>
            </a:r>
          </a:p>
          <a:p>
            <a:pPr algn="ctr"/>
            <a:r>
              <a:rPr lang="en-US" sz="2400" dirty="0"/>
              <a:t>1 J = kg⋅m</a:t>
            </a:r>
            <a:r>
              <a:rPr lang="en-US" sz="2400" baseline="30000" dirty="0"/>
              <a:t>2</a:t>
            </a:r>
            <a:r>
              <a:rPr lang="en-US" sz="2400" dirty="0"/>
              <a:t>⋅s</a:t>
            </a:r>
            <a:r>
              <a:rPr lang="en-US" sz="2400" baseline="30000" dirty="0"/>
              <a:t>−2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05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1877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1877950"/>
              </a:xfrm>
              <a:prstGeom prst="rect">
                <a:avLst/>
              </a:prstGeom>
              <a:blipFill>
                <a:blip r:embed="rId6"/>
                <a:stretch>
                  <a:fillRect l="-147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54520A0-B2CA-184B-889E-F0910625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0" y="2661591"/>
            <a:ext cx="7844524" cy="1964416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blipFill>
                <a:blip r:embed="rId6"/>
                <a:stretch>
                  <a:fillRect l="-147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3973E-0FA9-BB41-A0F9-A2830C726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0" y="2661591"/>
            <a:ext cx="7844524" cy="19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blipFill>
                <a:blip r:embed="rId6"/>
                <a:stretch>
                  <a:fillRect l="-147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9E93D1-B6E6-DB4C-9FD0-690B716F1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00" y="2661591"/>
            <a:ext cx="7844524" cy="1964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2CE6E-F3CA-3B4A-8D42-D9787E6B0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811" y="3787667"/>
            <a:ext cx="5419836" cy="27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7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0305" cy="617517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The challenge of understanding covalent bonding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AD368-3DC1-A145-AF07-9FF16C82D722}"/>
              </a:ext>
            </a:extLst>
          </p:cNvPr>
          <p:cNvSpPr txBox="1"/>
          <p:nvPr/>
        </p:nvSpPr>
        <p:spPr>
          <a:xfrm>
            <a:off x="235976" y="1720840"/>
            <a:ext cx="774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Coulomb’s Law </a:t>
            </a:r>
            <a:r>
              <a:rPr lang="en-US" sz="2400" dirty="0"/>
              <a:t>– the idea that </a:t>
            </a:r>
            <a:r>
              <a:rPr lang="en-US" sz="2400" b="1" dirty="0"/>
              <a:t>oppositely charged particles </a:t>
            </a:r>
            <a:r>
              <a:rPr lang="en-US" sz="2400" dirty="0"/>
              <a:t>(like a nucleus and an electron) </a:t>
            </a:r>
            <a:r>
              <a:rPr lang="en-US" sz="2400" b="1" dirty="0"/>
              <a:t>are</a:t>
            </a:r>
            <a:r>
              <a:rPr lang="en-US" sz="2400" dirty="0"/>
              <a:t> </a:t>
            </a:r>
            <a:r>
              <a:rPr lang="en-US" sz="2400" b="1" dirty="0"/>
              <a:t>attracted</a:t>
            </a:r>
            <a:r>
              <a:rPr lang="en-US" sz="2400" dirty="0"/>
              <a:t> to each other, while </a:t>
            </a:r>
            <a:r>
              <a:rPr lang="en-US" sz="2400" b="1" dirty="0"/>
              <a:t>like charges </a:t>
            </a:r>
            <a:r>
              <a:rPr lang="en-US" sz="2400" dirty="0"/>
              <a:t>(like two nuclei or two electrons) </a:t>
            </a:r>
            <a:r>
              <a:rPr lang="en-US" sz="2400" b="1" dirty="0"/>
              <a:t>are repelled </a:t>
            </a:r>
            <a:r>
              <a:rPr lang="en-US" sz="2400" dirty="0"/>
              <a:t>from one another</a:t>
            </a:r>
            <a:r>
              <a:rPr lang="en-US" sz="2400" i="1" dirty="0"/>
              <a:t>. Fortunately, qualitative ideas get us pretty far 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Schrödinger’s Equation </a:t>
            </a:r>
            <a:r>
              <a:rPr lang="en-US" sz="2400" dirty="0"/>
              <a:t>– a way for us to predict </a:t>
            </a:r>
            <a:r>
              <a:rPr lang="en-US" sz="2400" b="1" dirty="0"/>
              <a:t>where the electrons on an atom or molecule go</a:t>
            </a:r>
            <a:r>
              <a:rPr lang="en-US" sz="2400" dirty="0"/>
              <a:t>. </a:t>
            </a:r>
            <a:r>
              <a:rPr lang="en-US" sz="2400" i="1" dirty="0"/>
              <a:t>Fortunately, we have Spartan to solve this equation for us 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5D5DA-5D9D-6046-9FB1-83ED39DD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72" y="4562956"/>
            <a:ext cx="3605564" cy="139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C595F6-F581-D540-821E-834E99769FC5}"/>
              </a:ext>
            </a:extLst>
          </p:cNvPr>
          <p:cNvGrpSpPr/>
          <p:nvPr/>
        </p:nvGrpSpPr>
        <p:grpSpPr>
          <a:xfrm>
            <a:off x="8621485" y="1956692"/>
            <a:ext cx="3334539" cy="1108056"/>
            <a:chOff x="8170221" y="1092530"/>
            <a:chExt cx="3785804" cy="11717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87C0F2-F7EA-EA40-B548-691DBC59B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9" t="6926" r="14968" b="75130"/>
            <a:stretch/>
          </p:blipFill>
          <p:spPr bwMode="auto">
            <a:xfrm>
              <a:off x="8170222" y="1092530"/>
              <a:ext cx="3785803" cy="534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42C3B87-8EC8-D540-805D-7EBBC9A86D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9" t="63974" r="14968" b="14632"/>
            <a:stretch/>
          </p:blipFill>
          <p:spPr bwMode="auto">
            <a:xfrm>
              <a:off x="8170221" y="1627014"/>
              <a:ext cx="3785803" cy="637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630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915</Words>
  <Application>Microsoft Macintosh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Ordinary collisions (with N2 or O2) will separate atoms that are just “stuck”</vt:lpstr>
      <vt:lpstr>But there’s no way simple collisions will separate covalently bonded atoms</vt:lpstr>
      <vt:lpstr>But some kinds of light can break covalent bonds!</vt:lpstr>
      <vt:lpstr>Breaking bonds with photons</vt:lpstr>
      <vt:lpstr>SI units</vt:lpstr>
      <vt:lpstr>Breaking bonds - the unit challenge</vt:lpstr>
      <vt:lpstr>Breaking bonds - the unit challenge</vt:lpstr>
      <vt:lpstr>Breaking bonds - the unit challenge</vt:lpstr>
      <vt:lpstr>The challenge of understanding covalent bonding</vt:lpstr>
      <vt:lpstr>How Coulomb’s Law plays a role in covalent bonding</vt:lpstr>
      <vt:lpstr>A caveat about this picture … the electron cloud is still a cloud</vt:lpstr>
      <vt:lpstr>A caveat about this picture … the electron cloud is still a cloud</vt:lpstr>
      <vt:lpstr>Cross-Coulombic attractions require unfilled shells</vt:lpstr>
      <vt:lpstr>Cross-Coulombic attractions require unfilled shells</vt:lpstr>
      <vt:lpstr>Most atoms have unfilled shells, so susceptible to covalent bonding </vt:lpstr>
      <vt:lpstr>We learned to make Structural Formulas and Lewis Structures</vt:lpstr>
      <vt:lpstr>PowerPoint Presentation</vt:lpstr>
      <vt:lpstr>Correlation between bond order, bond strength, and bond length</vt:lpstr>
      <vt:lpstr>SI units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Ordinary collisions (with N2 or O2) will separate atoms that are just “stuck”</dc:title>
  <dc:creator>Steven Neshyba</dc:creator>
  <cp:lastModifiedBy>Steven</cp:lastModifiedBy>
  <cp:revision>33</cp:revision>
  <dcterms:created xsi:type="dcterms:W3CDTF">2021-03-12T16:30:26Z</dcterms:created>
  <dcterms:modified xsi:type="dcterms:W3CDTF">2022-03-12T03:12:42Z</dcterms:modified>
</cp:coreProperties>
</file>